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7" r:id="rId5"/>
    <p:sldId id="303" r:id="rId6"/>
    <p:sldId id="258" r:id="rId7"/>
    <p:sldId id="263" r:id="rId8"/>
    <p:sldId id="308" r:id="rId9"/>
    <p:sldId id="259" r:id="rId10"/>
    <p:sldId id="262" r:id="rId11"/>
    <p:sldId id="284" r:id="rId12"/>
    <p:sldId id="286" r:id="rId13"/>
    <p:sldId id="292" r:id="rId14"/>
    <p:sldId id="293" r:id="rId15"/>
    <p:sldId id="294" r:id="rId16"/>
    <p:sldId id="295" r:id="rId17"/>
    <p:sldId id="296" r:id="rId18"/>
    <p:sldId id="297" r:id="rId19"/>
    <p:sldId id="313" r:id="rId20"/>
    <p:sldId id="298" r:id="rId21"/>
    <p:sldId id="305" r:id="rId22"/>
    <p:sldId id="304" r:id="rId23"/>
    <p:sldId id="311" r:id="rId24"/>
    <p:sldId id="29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0B3AA-91A6-4665-85AC-15B770856793}" type="doc">
      <dgm:prSet loTypeId="urn:microsoft.com/office/officeart/2005/8/layout/chevron1" loCatId="process" qsTypeId="urn:microsoft.com/office/officeart/2005/8/quickstyle/simple1" qsCatId="simple" csTypeId="urn:microsoft.com/office/officeart/2005/8/colors/accent1_2" csCatId="accent1" phldr="1"/>
      <dgm:spPr/>
    </dgm:pt>
    <dgm:pt modelId="{28AEF818-EA84-4010-ABCF-4E210122244D}">
      <dgm:prSet phldrT="[Text]"/>
      <dgm:spPr>
        <a:solidFill>
          <a:srgbClr val="0070C0"/>
        </a:solidFill>
      </dgm:spPr>
      <dgm:t>
        <a:bodyPr/>
        <a:lstStyle/>
        <a:p>
          <a:r>
            <a:rPr lang="en-US" b="1" dirty="0" err="1">
              <a:latin typeface="Times New Roman" panose="02020603050405020304" pitchFamily="18" charset="0"/>
              <a:cs typeface="Times New Roman" panose="02020603050405020304" pitchFamily="18" charset="0"/>
            </a:rPr>
            <a:t>Ievirzes</a:t>
          </a:r>
          <a:r>
            <a:rPr lang="en-US" b="1" dirty="0">
              <a:latin typeface="Times New Roman" panose="02020603050405020304" pitchFamily="18" charset="0"/>
              <a:cs typeface="Times New Roman" panose="02020603050405020304" pitchFamily="18" charset="0"/>
            </a:rPr>
            <a:t> gads </a:t>
          </a:r>
          <a:r>
            <a:rPr lang="en-US" b="1" dirty="0" err="1">
              <a:latin typeface="Times New Roman" panose="02020603050405020304" pitchFamily="18" charset="0"/>
              <a:cs typeface="Times New Roman" panose="02020603050405020304" pitchFamily="18" charset="0"/>
            </a:rPr>
            <a:t>LiM</a:t>
          </a:r>
          <a:endParaRPr lang="en-US" b="1" dirty="0">
            <a:latin typeface="Times New Roman" panose="02020603050405020304" pitchFamily="18" charset="0"/>
            <a:cs typeface="Times New Roman" panose="02020603050405020304" pitchFamily="18" charset="0"/>
          </a:endParaRPr>
        </a:p>
      </dgm:t>
    </dgm:pt>
    <dgm:pt modelId="{ACEDA17A-A6A5-4D4A-BAD2-0CE8D7BA2087}" type="parTrans" cxnId="{EBFDC791-FB1F-4687-951F-5EA06E3AA44B}">
      <dgm:prSet/>
      <dgm:spPr/>
      <dgm:t>
        <a:bodyPr/>
        <a:lstStyle/>
        <a:p>
          <a:endParaRPr lang="en-US"/>
        </a:p>
      </dgm:t>
    </dgm:pt>
    <dgm:pt modelId="{B36B3287-971D-4E9C-82A0-E0A297EBEEA8}" type="sibTrans" cxnId="{EBFDC791-FB1F-4687-951F-5EA06E3AA44B}">
      <dgm:prSet/>
      <dgm:spPr/>
      <dgm:t>
        <a:bodyPr/>
        <a:lstStyle/>
        <a:p>
          <a:endParaRPr lang="en-US"/>
        </a:p>
      </dgm:t>
    </dgm:pt>
    <dgm:pt modelId="{EABC2AEA-D336-41E1-B456-01E89E339850}">
      <dgm:prSet phldrT="[Text]"/>
      <dgm:spPr>
        <a:solidFill>
          <a:srgbClr val="0070C0"/>
        </a:solidFill>
      </dgm:spPr>
      <dgm:t>
        <a:bodyPr/>
        <a:lstStyle/>
        <a:p>
          <a:r>
            <a:rPr lang="en-US" b="1" dirty="0" err="1">
              <a:latin typeface="Times New Roman" panose="02020603050405020304" pitchFamily="18" charset="0"/>
              <a:cs typeface="Times New Roman" panose="02020603050405020304" pitchFamily="18" charset="0"/>
            </a:rPr>
            <a:t>Pilotskola</a:t>
          </a:r>
          <a:endParaRPr lang="en-US" b="1" dirty="0">
            <a:latin typeface="Times New Roman" panose="02020603050405020304" pitchFamily="18" charset="0"/>
            <a:cs typeface="Times New Roman" panose="02020603050405020304" pitchFamily="18" charset="0"/>
          </a:endParaRPr>
        </a:p>
      </dgm:t>
    </dgm:pt>
    <dgm:pt modelId="{A16D707F-7B5C-4CA5-987F-856C3CE52D86}" type="parTrans" cxnId="{9B822432-BB33-42D2-AC87-979F817FF091}">
      <dgm:prSet/>
      <dgm:spPr/>
      <dgm:t>
        <a:bodyPr/>
        <a:lstStyle/>
        <a:p>
          <a:endParaRPr lang="en-US"/>
        </a:p>
      </dgm:t>
    </dgm:pt>
    <dgm:pt modelId="{7B303B28-DADF-4F82-A296-A970E6B4FAD2}" type="sibTrans" cxnId="{9B822432-BB33-42D2-AC87-979F817FF091}">
      <dgm:prSet/>
      <dgm:spPr/>
      <dgm:t>
        <a:bodyPr/>
        <a:lstStyle/>
        <a:p>
          <a:endParaRPr lang="en-US"/>
        </a:p>
      </dgm:t>
    </dgm:pt>
    <dgm:pt modelId="{38E690C3-CE64-4553-96D4-B8B259E122DB}">
      <dgm:prSet phldrT="[Text]"/>
      <dgm:spPr>
        <a:solidFill>
          <a:srgbClr val="009242"/>
        </a:solidFill>
      </dgm:spPr>
      <dgm:t>
        <a:bodyPr/>
        <a:lstStyle/>
        <a:p>
          <a:r>
            <a:rPr lang="en-US" b="1" dirty="0" err="1">
              <a:latin typeface="Times New Roman" panose="02020603050405020304" pitchFamily="18" charset="0"/>
              <a:cs typeface="Times New Roman" panose="02020603050405020304" pitchFamily="18" charset="0"/>
            </a:rPr>
            <a:t>LiM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dalībskola</a:t>
          </a:r>
          <a:endParaRPr lang="en-US" b="1" dirty="0">
            <a:latin typeface="Times New Roman" panose="02020603050405020304" pitchFamily="18" charset="0"/>
            <a:cs typeface="Times New Roman" panose="02020603050405020304" pitchFamily="18" charset="0"/>
          </a:endParaRPr>
        </a:p>
      </dgm:t>
    </dgm:pt>
    <dgm:pt modelId="{190C69FF-14E8-4FA2-A3BA-464834379CC4}" type="parTrans" cxnId="{210130E1-C19B-4A7C-B6BA-D0B20C5F6BBA}">
      <dgm:prSet/>
      <dgm:spPr/>
      <dgm:t>
        <a:bodyPr/>
        <a:lstStyle/>
        <a:p>
          <a:endParaRPr lang="en-US"/>
        </a:p>
      </dgm:t>
    </dgm:pt>
    <dgm:pt modelId="{58A9EE7C-4531-4062-B20B-989409FB5099}" type="sibTrans" cxnId="{210130E1-C19B-4A7C-B6BA-D0B20C5F6BBA}">
      <dgm:prSet/>
      <dgm:spPr/>
      <dgm:t>
        <a:bodyPr/>
        <a:lstStyle/>
        <a:p>
          <a:endParaRPr lang="en-US"/>
        </a:p>
      </dgm:t>
    </dgm:pt>
    <dgm:pt modelId="{71F70F60-ED58-4D0A-8075-2DB6726E7363}">
      <dgm:prSet phldrT="[Text]"/>
      <dgm:spPr>
        <a:solidFill>
          <a:srgbClr val="0070C0"/>
        </a:solidFill>
      </dgm:spPr>
      <dgm:t>
        <a:bodyPr/>
        <a:lstStyle/>
        <a:p>
          <a:r>
            <a:rPr lang="en-US" b="1" dirty="0" err="1">
              <a:latin typeface="Times New Roman" panose="02020603050405020304" pitchFamily="18" charset="0"/>
              <a:cs typeface="Times New Roman" panose="02020603050405020304" pitchFamily="18" charset="0"/>
            </a:rPr>
            <a:t>Metodiskais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centrs</a:t>
          </a:r>
          <a:endParaRPr lang="en-US" b="1" dirty="0">
            <a:latin typeface="Times New Roman" panose="02020603050405020304" pitchFamily="18" charset="0"/>
            <a:cs typeface="Times New Roman" panose="02020603050405020304" pitchFamily="18" charset="0"/>
          </a:endParaRPr>
        </a:p>
      </dgm:t>
    </dgm:pt>
    <dgm:pt modelId="{AF192366-503F-43BA-8BE3-2F1E258A3292}" type="parTrans" cxnId="{771057B9-0DFB-4213-A622-CEB62FE481A1}">
      <dgm:prSet/>
      <dgm:spPr/>
      <dgm:t>
        <a:bodyPr/>
        <a:lstStyle/>
        <a:p>
          <a:endParaRPr lang="en-US"/>
        </a:p>
      </dgm:t>
    </dgm:pt>
    <dgm:pt modelId="{5D704C05-21A6-46A1-85B7-F23250EE29EE}" type="sibTrans" cxnId="{771057B9-0DFB-4213-A622-CEB62FE481A1}">
      <dgm:prSet/>
      <dgm:spPr/>
      <dgm:t>
        <a:bodyPr/>
        <a:lstStyle/>
        <a:p>
          <a:endParaRPr lang="en-US"/>
        </a:p>
      </dgm:t>
    </dgm:pt>
    <dgm:pt modelId="{F39BFE72-0227-492A-AA7A-7CB3FF030EF2}">
      <dgm:prSet phldrT="[Text]"/>
      <dgm:spPr>
        <a:solidFill>
          <a:srgbClr val="0070C0"/>
        </a:solidFill>
      </dgm:spPr>
      <dgm:t>
        <a:bodyPr/>
        <a:lstStyle/>
        <a:p>
          <a:r>
            <a:rPr lang="en-US" b="1" dirty="0" err="1">
              <a:latin typeface="Times New Roman" panose="02020603050405020304" pitchFamily="18" charset="0"/>
              <a:cs typeface="Times New Roman" panose="02020603050405020304" pitchFamily="18" charset="0"/>
            </a:rPr>
            <a:t>Starptautiska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bākas”skola</a:t>
          </a:r>
          <a:endParaRPr lang="en-US" b="1" dirty="0">
            <a:latin typeface="Times New Roman" panose="02020603050405020304" pitchFamily="18" charset="0"/>
            <a:cs typeface="Times New Roman" panose="02020603050405020304" pitchFamily="18" charset="0"/>
          </a:endParaRPr>
        </a:p>
      </dgm:t>
    </dgm:pt>
    <dgm:pt modelId="{90071871-E938-498B-9562-A77E5457EE34}" type="parTrans" cxnId="{8FB9B708-1BFC-40E0-A6D6-B2E339F6B801}">
      <dgm:prSet/>
      <dgm:spPr/>
      <dgm:t>
        <a:bodyPr/>
        <a:lstStyle/>
        <a:p>
          <a:endParaRPr lang="en-US"/>
        </a:p>
      </dgm:t>
    </dgm:pt>
    <dgm:pt modelId="{BA8CB759-CE2F-40F1-8EC0-B659F83727FB}" type="sibTrans" cxnId="{8FB9B708-1BFC-40E0-A6D6-B2E339F6B801}">
      <dgm:prSet/>
      <dgm:spPr/>
      <dgm:t>
        <a:bodyPr/>
        <a:lstStyle/>
        <a:p>
          <a:endParaRPr lang="en-US"/>
        </a:p>
      </dgm:t>
    </dgm:pt>
    <dgm:pt modelId="{61A2CED4-D723-4A9D-B0FA-64F4BAADACD6}" type="pres">
      <dgm:prSet presAssocID="{AD60B3AA-91A6-4665-85AC-15B770856793}" presName="Name0" presStyleCnt="0">
        <dgm:presLayoutVars>
          <dgm:dir/>
          <dgm:animLvl val="lvl"/>
          <dgm:resizeHandles val="exact"/>
        </dgm:presLayoutVars>
      </dgm:prSet>
      <dgm:spPr/>
    </dgm:pt>
    <dgm:pt modelId="{926352E2-190B-4389-8A24-DC7781629043}" type="pres">
      <dgm:prSet presAssocID="{28AEF818-EA84-4010-ABCF-4E210122244D}" presName="parTxOnly" presStyleLbl="node1" presStyleIdx="0" presStyleCnt="5">
        <dgm:presLayoutVars>
          <dgm:chMax val="0"/>
          <dgm:chPref val="0"/>
          <dgm:bulletEnabled val="1"/>
        </dgm:presLayoutVars>
      </dgm:prSet>
      <dgm:spPr/>
    </dgm:pt>
    <dgm:pt modelId="{00A40804-BD96-493A-A42D-8648E9BD31ED}" type="pres">
      <dgm:prSet presAssocID="{B36B3287-971D-4E9C-82A0-E0A297EBEEA8}" presName="parTxOnlySpace" presStyleCnt="0"/>
      <dgm:spPr/>
    </dgm:pt>
    <dgm:pt modelId="{75B89C25-ED9D-4355-B1E7-83F9461AF8FA}" type="pres">
      <dgm:prSet presAssocID="{EABC2AEA-D336-41E1-B456-01E89E339850}" presName="parTxOnly" presStyleLbl="node1" presStyleIdx="1" presStyleCnt="5">
        <dgm:presLayoutVars>
          <dgm:chMax val="0"/>
          <dgm:chPref val="0"/>
          <dgm:bulletEnabled val="1"/>
        </dgm:presLayoutVars>
      </dgm:prSet>
      <dgm:spPr/>
    </dgm:pt>
    <dgm:pt modelId="{C8636017-C65F-4CBF-AB63-C437F3CA1EB3}" type="pres">
      <dgm:prSet presAssocID="{7B303B28-DADF-4F82-A296-A970E6B4FAD2}" presName="parTxOnlySpace" presStyleCnt="0"/>
      <dgm:spPr/>
    </dgm:pt>
    <dgm:pt modelId="{3C16E5DE-7C40-431A-9EA9-33AAFF45DD15}" type="pres">
      <dgm:prSet presAssocID="{38E690C3-CE64-4553-96D4-B8B259E122DB}" presName="parTxOnly" presStyleLbl="node1" presStyleIdx="2" presStyleCnt="5">
        <dgm:presLayoutVars>
          <dgm:chMax val="0"/>
          <dgm:chPref val="0"/>
          <dgm:bulletEnabled val="1"/>
        </dgm:presLayoutVars>
      </dgm:prSet>
      <dgm:spPr/>
    </dgm:pt>
    <dgm:pt modelId="{D8ADE3A8-C170-4398-9FCD-AAEDD04DE7DD}" type="pres">
      <dgm:prSet presAssocID="{58A9EE7C-4531-4062-B20B-989409FB5099}" presName="parTxOnlySpace" presStyleCnt="0"/>
      <dgm:spPr/>
    </dgm:pt>
    <dgm:pt modelId="{2EFE5D00-2BE9-47AB-B14C-24BC40F3A0AE}" type="pres">
      <dgm:prSet presAssocID="{71F70F60-ED58-4D0A-8075-2DB6726E7363}" presName="parTxOnly" presStyleLbl="node1" presStyleIdx="3" presStyleCnt="5">
        <dgm:presLayoutVars>
          <dgm:chMax val="0"/>
          <dgm:chPref val="0"/>
          <dgm:bulletEnabled val="1"/>
        </dgm:presLayoutVars>
      </dgm:prSet>
      <dgm:spPr/>
    </dgm:pt>
    <dgm:pt modelId="{BE1F3DD0-EB27-4FD1-8D17-F6AAB46D9961}" type="pres">
      <dgm:prSet presAssocID="{5D704C05-21A6-46A1-85B7-F23250EE29EE}" presName="parTxOnlySpace" presStyleCnt="0"/>
      <dgm:spPr/>
    </dgm:pt>
    <dgm:pt modelId="{50E9D48B-4DAD-474D-BA36-FA92D76E66FD}" type="pres">
      <dgm:prSet presAssocID="{F39BFE72-0227-492A-AA7A-7CB3FF030EF2}" presName="parTxOnly" presStyleLbl="node1" presStyleIdx="4" presStyleCnt="5">
        <dgm:presLayoutVars>
          <dgm:chMax val="0"/>
          <dgm:chPref val="0"/>
          <dgm:bulletEnabled val="1"/>
        </dgm:presLayoutVars>
      </dgm:prSet>
      <dgm:spPr/>
    </dgm:pt>
  </dgm:ptLst>
  <dgm:cxnLst>
    <dgm:cxn modelId="{8FB9B708-1BFC-40E0-A6D6-B2E339F6B801}" srcId="{AD60B3AA-91A6-4665-85AC-15B770856793}" destId="{F39BFE72-0227-492A-AA7A-7CB3FF030EF2}" srcOrd="4" destOrd="0" parTransId="{90071871-E938-498B-9562-A77E5457EE34}" sibTransId="{BA8CB759-CE2F-40F1-8EC0-B659F83727FB}"/>
    <dgm:cxn modelId="{2AFB7A24-2B26-4EE3-AE54-3A248F7E884C}" type="presOf" srcId="{AD60B3AA-91A6-4665-85AC-15B770856793}" destId="{61A2CED4-D723-4A9D-B0FA-64F4BAADACD6}" srcOrd="0" destOrd="0" presId="urn:microsoft.com/office/officeart/2005/8/layout/chevron1"/>
    <dgm:cxn modelId="{9B822432-BB33-42D2-AC87-979F817FF091}" srcId="{AD60B3AA-91A6-4665-85AC-15B770856793}" destId="{EABC2AEA-D336-41E1-B456-01E89E339850}" srcOrd="1" destOrd="0" parTransId="{A16D707F-7B5C-4CA5-987F-856C3CE52D86}" sibTransId="{7B303B28-DADF-4F82-A296-A970E6B4FAD2}"/>
    <dgm:cxn modelId="{7BC36338-6DA9-401A-A182-04A41DC55D82}" type="presOf" srcId="{38E690C3-CE64-4553-96D4-B8B259E122DB}" destId="{3C16E5DE-7C40-431A-9EA9-33AAFF45DD15}" srcOrd="0" destOrd="0" presId="urn:microsoft.com/office/officeart/2005/8/layout/chevron1"/>
    <dgm:cxn modelId="{E8AC6162-1909-4F77-920C-0955C8BE7CDD}" type="presOf" srcId="{EABC2AEA-D336-41E1-B456-01E89E339850}" destId="{75B89C25-ED9D-4355-B1E7-83F9461AF8FA}" srcOrd="0" destOrd="0" presId="urn:microsoft.com/office/officeart/2005/8/layout/chevron1"/>
    <dgm:cxn modelId="{179CF164-6E0A-40D7-A4B5-7D219E914615}" type="presOf" srcId="{F39BFE72-0227-492A-AA7A-7CB3FF030EF2}" destId="{50E9D48B-4DAD-474D-BA36-FA92D76E66FD}" srcOrd="0" destOrd="0" presId="urn:microsoft.com/office/officeart/2005/8/layout/chevron1"/>
    <dgm:cxn modelId="{9D333076-9CE6-4D7E-BA4F-48F8123F0BEF}" type="presOf" srcId="{28AEF818-EA84-4010-ABCF-4E210122244D}" destId="{926352E2-190B-4389-8A24-DC7781629043}" srcOrd="0" destOrd="0" presId="urn:microsoft.com/office/officeart/2005/8/layout/chevron1"/>
    <dgm:cxn modelId="{EBFDC791-FB1F-4687-951F-5EA06E3AA44B}" srcId="{AD60B3AA-91A6-4665-85AC-15B770856793}" destId="{28AEF818-EA84-4010-ABCF-4E210122244D}" srcOrd="0" destOrd="0" parTransId="{ACEDA17A-A6A5-4D4A-BAD2-0CE8D7BA2087}" sibTransId="{B36B3287-971D-4E9C-82A0-E0A297EBEEA8}"/>
    <dgm:cxn modelId="{E9FC85A5-3454-494A-BAEB-1BA528434736}" type="presOf" srcId="{71F70F60-ED58-4D0A-8075-2DB6726E7363}" destId="{2EFE5D00-2BE9-47AB-B14C-24BC40F3A0AE}" srcOrd="0" destOrd="0" presId="urn:microsoft.com/office/officeart/2005/8/layout/chevron1"/>
    <dgm:cxn modelId="{771057B9-0DFB-4213-A622-CEB62FE481A1}" srcId="{AD60B3AA-91A6-4665-85AC-15B770856793}" destId="{71F70F60-ED58-4D0A-8075-2DB6726E7363}" srcOrd="3" destOrd="0" parTransId="{AF192366-503F-43BA-8BE3-2F1E258A3292}" sibTransId="{5D704C05-21A6-46A1-85B7-F23250EE29EE}"/>
    <dgm:cxn modelId="{210130E1-C19B-4A7C-B6BA-D0B20C5F6BBA}" srcId="{AD60B3AA-91A6-4665-85AC-15B770856793}" destId="{38E690C3-CE64-4553-96D4-B8B259E122DB}" srcOrd="2" destOrd="0" parTransId="{190C69FF-14E8-4FA2-A3BA-464834379CC4}" sibTransId="{58A9EE7C-4531-4062-B20B-989409FB5099}"/>
    <dgm:cxn modelId="{BFDFDE27-073A-4AB8-B5CC-1267B9F6E538}" type="presParOf" srcId="{61A2CED4-D723-4A9D-B0FA-64F4BAADACD6}" destId="{926352E2-190B-4389-8A24-DC7781629043}" srcOrd="0" destOrd="0" presId="urn:microsoft.com/office/officeart/2005/8/layout/chevron1"/>
    <dgm:cxn modelId="{54F017BB-80A0-4F13-83C7-149DE090EFCC}" type="presParOf" srcId="{61A2CED4-D723-4A9D-B0FA-64F4BAADACD6}" destId="{00A40804-BD96-493A-A42D-8648E9BD31ED}" srcOrd="1" destOrd="0" presId="urn:microsoft.com/office/officeart/2005/8/layout/chevron1"/>
    <dgm:cxn modelId="{25D5D4FA-B3C2-4964-B24C-7A6F064586D1}" type="presParOf" srcId="{61A2CED4-D723-4A9D-B0FA-64F4BAADACD6}" destId="{75B89C25-ED9D-4355-B1E7-83F9461AF8FA}" srcOrd="2" destOrd="0" presId="urn:microsoft.com/office/officeart/2005/8/layout/chevron1"/>
    <dgm:cxn modelId="{4D3436E8-62AC-4E8B-8559-488F8C7242B5}" type="presParOf" srcId="{61A2CED4-D723-4A9D-B0FA-64F4BAADACD6}" destId="{C8636017-C65F-4CBF-AB63-C437F3CA1EB3}" srcOrd="3" destOrd="0" presId="urn:microsoft.com/office/officeart/2005/8/layout/chevron1"/>
    <dgm:cxn modelId="{745A6294-891D-4EA5-9A88-CBC935B0ACD9}" type="presParOf" srcId="{61A2CED4-D723-4A9D-B0FA-64F4BAADACD6}" destId="{3C16E5DE-7C40-431A-9EA9-33AAFF45DD15}" srcOrd="4" destOrd="0" presId="urn:microsoft.com/office/officeart/2005/8/layout/chevron1"/>
    <dgm:cxn modelId="{F32A0034-7463-479B-AEED-4E1DBEB1918D}" type="presParOf" srcId="{61A2CED4-D723-4A9D-B0FA-64F4BAADACD6}" destId="{D8ADE3A8-C170-4398-9FCD-AAEDD04DE7DD}" srcOrd="5" destOrd="0" presId="urn:microsoft.com/office/officeart/2005/8/layout/chevron1"/>
    <dgm:cxn modelId="{0EA23A08-ABD5-430B-80C0-0FFB56C2FFD2}" type="presParOf" srcId="{61A2CED4-D723-4A9D-B0FA-64F4BAADACD6}" destId="{2EFE5D00-2BE9-47AB-B14C-24BC40F3A0AE}" srcOrd="6" destOrd="0" presId="urn:microsoft.com/office/officeart/2005/8/layout/chevron1"/>
    <dgm:cxn modelId="{EE51772B-0D9E-4B80-9974-BB6473C5D0D3}" type="presParOf" srcId="{61A2CED4-D723-4A9D-B0FA-64F4BAADACD6}" destId="{BE1F3DD0-EB27-4FD1-8D17-F6AAB46D9961}" srcOrd="7" destOrd="0" presId="urn:microsoft.com/office/officeart/2005/8/layout/chevron1"/>
    <dgm:cxn modelId="{88DEEF87-8081-4416-B034-4A73F61CE2C9}" type="presParOf" srcId="{61A2CED4-D723-4A9D-B0FA-64F4BAADACD6}" destId="{50E9D48B-4DAD-474D-BA36-FA92D76E66F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352E2-190B-4389-8A24-DC7781629043}">
      <dsp:nvSpPr>
        <dsp:cNvPr id="0" name=""/>
        <dsp:cNvSpPr/>
      </dsp:nvSpPr>
      <dsp:spPr>
        <a:xfrm>
          <a:off x="2745" y="370122"/>
          <a:ext cx="2443646" cy="977458"/>
        </a:xfrm>
        <a:prstGeom prst="chevron">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Ievirzes</a:t>
          </a:r>
          <a:r>
            <a:rPr lang="en-US" sz="1800" b="1" kern="1200" dirty="0">
              <a:latin typeface="Times New Roman" panose="02020603050405020304" pitchFamily="18" charset="0"/>
              <a:cs typeface="Times New Roman" panose="02020603050405020304" pitchFamily="18" charset="0"/>
            </a:rPr>
            <a:t> gads </a:t>
          </a:r>
          <a:r>
            <a:rPr lang="en-US" sz="1800" b="1" kern="1200" dirty="0" err="1">
              <a:latin typeface="Times New Roman" panose="02020603050405020304" pitchFamily="18" charset="0"/>
              <a:cs typeface="Times New Roman" panose="02020603050405020304" pitchFamily="18" charset="0"/>
            </a:rPr>
            <a:t>LiM</a:t>
          </a:r>
          <a:endParaRPr lang="en-US" sz="1800" b="1" kern="1200" dirty="0">
            <a:latin typeface="Times New Roman" panose="02020603050405020304" pitchFamily="18" charset="0"/>
            <a:cs typeface="Times New Roman" panose="02020603050405020304" pitchFamily="18" charset="0"/>
          </a:endParaRPr>
        </a:p>
      </dsp:txBody>
      <dsp:txXfrm>
        <a:off x="491474" y="370122"/>
        <a:ext cx="1466188" cy="977458"/>
      </dsp:txXfrm>
    </dsp:sp>
    <dsp:sp modelId="{75B89C25-ED9D-4355-B1E7-83F9461AF8FA}">
      <dsp:nvSpPr>
        <dsp:cNvPr id="0" name=""/>
        <dsp:cNvSpPr/>
      </dsp:nvSpPr>
      <dsp:spPr>
        <a:xfrm>
          <a:off x="2202027" y="370122"/>
          <a:ext cx="2443646" cy="977458"/>
        </a:xfrm>
        <a:prstGeom prst="chevron">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Pilotskola</a:t>
          </a:r>
          <a:endParaRPr lang="en-US" sz="1800" b="1" kern="1200" dirty="0">
            <a:latin typeface="Times New Roman" panose="02020603050405020304" pitchFamily="18" charset="0"/>
            <a:cs typeface="Times New Roman" panose="02020603050405020304" pitchFamily="18" charset="0"/>
          </a:endParaRPr>
        </a:p>
      </dsp:txBody>
      <dsp:txXfrm>
        <a:off x="2690756" y="370122"/>
        <a:ext cx="1466188" cy="977458"/>
      </dsp:txXfrm>
    </dsp:sp>
    <dsp:sp modelId="{3C16E5DE-7C40-431A-9EA9-33AAFF45DD15}">
      <dsp:nvSpPr>
        <dsp:cNvPr id="0" name=""/>
        <dsp:cNvSpPr/>
      </dsp:nvSpPr>
      <dsp:spPr>
        <a:xfrm>
          <a:off x="4401308" y="370122"/>
          <a:ext cx="2443646" cy="977458"/>
        </a:xfrm>
        <a:prstGeom prst="chevron">
          <a:avLst/>
        </a:prstGeom>
        <a:solidFill>
          <a:srgbClr val="00924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LiM</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dalībskola</a:t>
          </a:r>
          <a:endParaRPr lang="en-US" sz="1800" b="1" kern="1200" dirty="0">
            <a:latin typeface="Times New Roman" panose="02020603050405020304" pitchFamily="18" charset="0"/>
            <a:cs typeface="Times New Roman" panose="02020603050405020304" pitchFamily="18" charset="0"/>
          </a:endParaRPr>
        </a:p>
      </dsp:txBody>
      <dsp:txXfrm>
        <a:off x="4890037" y="370122"/>
        <a:ext cx="1466188" cy="977458"/>
      </dsp:txXfrm>
    </dsp:sp>
    <dsp:sp modelId="{2EFE5D00-2BE9-47AB-B14C-24BC40F3A0AE}">
      <dsp:nvSpPr>
        <dsp:cNvPr id="0" name=""/>
        <dsp:cNvSpPr/>
      </dsp:nvSpPr>
      <dsp:spPr>
        <a:xfrm>
          <a:off x="6600590" y="370122"/>
          <a:ext cx="2443646" cy="977458"/>
        </a:xfrm>
        <a:prstGeom prst="chevron">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Metodiskais</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centrs</a:t>
          </a:r>
          <a:endParaRPr lang="en-US" sz="1800" b="1" kern="1200" dirty="0">
            <a:latin typeface="Times New Roman" panose="02020603050405020304" pitchFamily="18" charset="0"/>
            <a:cs typeface="Times New Roman" panose="02020603050405020304" pitchFamily="18" charset="0"/>
          </a:endParaRPr>
        </a:p>
      </dsp:txBody>
      <dsp:txXfrm>
        <a:off x="7089319" y="370122"/>
        <a:ext cx="1466188" cy="977458"/>
      </dsp:txXfrm>
    </dsp:sp>
    <dsp:sp modelId="{50E9D48B-4DAD-474D-BA36-FA92D76E66FD}">
      <dsp:nvSpPr>
        <dsp:cNvPr id="0" name=""/>
        <dsp:cNvSpPr/>
      </dsp:nvSpPr>
      <dsp:spPr>
        <a:xfrm>
          <a:off x="8799872" y="370122"/>
          <a:ext cx="2443646" cy="977458"/>
        </a:xfrm>
        <a:prstGeom prst="chevron">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Times New Roman" panose="02020603050405020304" pitchFamily="18" charset="0"/>
              <a:cs typeface="Times New Roman" panose="02020603050405020304" pitchFamily="18" charset="0"/>
            </a:rPr>
            <a:t>Starptautiska</a:t>
          </a:r>
          <a:r>
            <a:rPr lang="en-US" sz="1800" b="1" kern="1200" dirty="0">
              <a:latin typeface="Times New Roman" panose="02020603050405020304" pitchFamily="18" charset="0"/>
              <a:cs typeface="Times New Roman" panose="02020603050405020304" pitchFamily="18" charset="0"/>
            </a:rPr>
            <a:t> “</a:t>
          </a:r>
          <a:r>
            <a:rPr lang="en-US" sz="1800" b="1" kern="1200" dirty="0" err="1">
              <a:latin typeface="Times New Roman" panose="02020603050405020304" pitchFamily="18" charset="0"/>
              <a:cs typeface="Times New Roman" panose="02020603050405020304" pitchFamily="18" charset="0"/>
            </a:rPr>
            <a:t>bākas”skola</a:t>
          </a:r>
          <a:endParaRPr lang="en-US" sz="1800" b="1" kern="1200" dirty="0">
            <a:latin typeface="Times New Roman" panose="02020603050405020304" pitchFamily="18" charset="0"/>
            <a:cs typeface="Times New Roman" panose="02020603050405020304" pitchFamily="18" charset="0"/>
          </a:endParaRPr>
        </a:p>
      </dsp:txBody>
      <dsp:txXfrm>
        <a:off x="9288601" y="370122"/>
        <a:ext cx="1466188" cy="9774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0C6404-AD6E-4860-8E75-697CA40B95DA}" type="datetimeFigureOut">
              <a:rPr lang="en-US" dirty="0"/>
              <a:t>9/25/2025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9/25/2025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9/25/2025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9/25/2025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9/25/2025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g"/><Relationship Id="rId7" Type="http://schemas.openxmlformats.org/officeDocument/2006/relationships/image" Target="../media/image3.png"/><Relationship Id="rId2" Type="http://schemas.openxmlformats.org/officeDocument/2006/relationships/hyperlink" Target="https://franklincovey.lv/"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6.jp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4.png"/><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clipboard/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23F2C-A1DD-4E6E-A4C0-467882A5F680}"/>
              </a:ext>
            </a:extLst>
          </p:cNvPr>
          <p:cNvSpPr>
            <a:spLocks noGrp="1"/>
          </p:cNvSpPr>
          <p:nvPr>
            <p:ph type="ctrTitle"/>
          </p:nvPr>
        </p:nvSpPr>
        <p:spPr>
          <a:xfrm>
            <a:off x="111096" y="2285322"/>
            <a:ext cx="11793196" cy="2067222"/>
          </a:xfrm>
        </p:spPr>
        <p:txBody>
          <a:bodyPr>
            <a:normAutofit fontScale="90000"/>
          </a:bodyPr>
          <a:lstStyle/>
          <a:p>
            <a:pPr>
              <a:lnSpc>
                <a:spcPct val="150000"/>
              </a:lnSpc>
            </a:pPr>
            <a:r>
              <a:rPr lang="en-US" sz="4400" b="1" dirty="0" err="1">
                <a:solidFill>
                  <a:srgbClr val="C00000"/>
                </a:solidFill>
                <a:latin typeface="Times New Roman" panose="02020603050405020304" pitchFamily="18" charset="0"/>
                <a:cs typeface="Times New Roman" panose="02020603050405020304" pitchFamily="18" charset="0"/>
              </a:rPr>
              <a:t>Personības</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Pārmaiņu</a:t>
            </a:r>
            <a:r>
              <a:rPr lang="en-US" sz="4400" b="1" dirty="0">
                <a:solidFill>
                  <a:srgbClr val="C00000"/>
                </a:solidFill>
                <a:latin typeface="Times New Roman" panose="02020603050405020304" pitchFamily="18" charset="0"/>
                <a:cs typeface="Times New Roman" panose="02020603050405020304" pitchFamily="18" charset="0"/>
              </a:rPr>
              <a:t> process </a:t>
            </a:r>
            <a:r>
              <a:rPr lang="en-US" sz="4400" b="1" dirty="0">
                <a:solidFill>
                  <a:srgbClr val="002060"/>
                </a:solidFill>
                <a:latin typeface="Times New Roman" panose="02020603050405020304" pitchFamily="18" charset="0"/>
                <a:cs typeface="Times New Roman" panose="02020603050405020304" pitchFamily="18" charset="0"/>
              </a:rPr>
              <a:t>“</a:t>
            </a:r>
            <a:r>
              <a:rPr lang="en-US" sz="4400" b="1" dirty="0" err="1">
                <a:solidFill>
                  <a:srgbClr val="002060"/>
                </a:solidFill>
                <a:latin typeface="Times New Roman" panose="02020603050405020304" pitchFamily="18" charset="0"/>
                <a:cs typeface="Times New Roman" panose="02020603050405020304" pitchFamily="18" charset="0"/>
              </a:rPr>
              <a:t>Līderis</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manī</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1760B129-2009-483E-A726-B633CAEBC271}"/>
              </a:ext>
            </a:extLst>
          </p:cNvPr>
          <p:cNvSpPr txBox="1"/>
          <p:nvPr/>
        </p:nvSpPr>
        <p:spPr>
          <a:xfrm>
            <a:off x="479467" y="312538"/>
            <a:ext cx="7089230" cy="923330"/>
          </a:xfrm>
          <a:prstGeom prst="rect">
            <a:avLst/>
          </a:prstGeom>
          <a:noFill/>
        </p:spPr>
        <p:txBody>
          <a:bodyPr wrap="square" rtlCol="0">
            <a:spAutoFit/>
          </a:bodyPr>
          <a:lstStyle/>
          <a:p>
            <a:pPr algn="just"/>
            <a:r>
              <a:rPr lang="en-US" i="1" dirty="0">
                <a:solidFill>
                  <a:srgbClr val="002060"/>
                </a:solidFill>
                <a:latin typeface="Arial Narrow" panose="020B0606020202030204" pitchFamily="34" charset="0"/>
              </a:rPr>
              <a:t>Ja </a:t>
            </a:r>
            <a:r>
              <a:rPr lang="en-US" i="1" dirty="0" err="1">
                <a:solidFill>
                  <a:srgbClr val="002060"/>
                </a:solidFill>
                <a:latin typeface="Arial Narrow" panose="020B0606020202030204" pitchFamily="34" charset="0"/>
              </a:rPr>
              <a:t>jūs</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pielietosiet</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kaut</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vienu</a:t>
            </a:r>
            <a:r>
              <a:rPr lang="en-US" i="1" dirty="0">
                <a:solidFill>
                  <a:srgbClr val="002060"/>
                </a:solidFill>
                <a:latin typeface="Arial Narrow" panose="020B0606020202030204" pitchFamily="34" charset="0"/>
              </a:rPr>
              <a:t> no 7 </a:t>
            </a:r>
            <a:r>
              <a:rPr lang="en-US" i="1" dirty="0" err="1">
                <a:solidFill>
                  <a:srgbClr val="002060"/>
                </a:solidFill>
                <a:latin typeface="Arial Narrow" panose="020B0606020202030204" pitchFamily="34" charset="0"/>
              </a:rPr>
              <a:t>paradumiem</a:t>
            </a:r>
            <a:r>
              <a:rPr lang="lv-LV"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jau</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šodien</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jūs</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varēsiet</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ieraudzīt</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tūlītējus</a:t>
            </a:r>
            <a:r>
              <a:rPr lang="lv-LV"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rezultātus</a:t>
            </a:r>
            <a:r>
              <a:rPr lang="en-US" i="1" dirty="0">
                <a:solidFill>
                  <a:srgbClr val="002060"/>
                </a:solidFill>
                <a:latin typeface="Arial Narrow" panose="020B0606020202030204" pitchFamily="34" charset="0"/>
              </a:rPr>
              <a:t>, bet </a:t>
            </a:r>
            <a:r>
              <a:rPr lang="en-US" i="1" dirty="0" err="1">
                <a:solidFill>
                  <a:srgbClr val="002060"/>
                </a:solidFill>
                <a:latin typeface="Arial Narrow" panose="020B0606020202030204" pitchFamily="34" charset="0"/>
              </a:rPr>
              <a:t>patiesībā</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tas</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ir</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piedzīvojums</a:t>
            </a:r>
            <a:r>
              <a:rPr lang="lv-LV"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mūža</a:t>
            </a:r>
            <a:r>
              <a:rPr lang="en-US" i="1" dirty="0">
                <a:solidFill>
                  <a:srgbClr val="002060"/>
                </a:solidFill>
                <a:latin typeface="Arial Narrow" panose="020B0606020202030204" pitchFamily="34" charset="0"/>
              </a:rPr>
              <a:t> </a:t>
            </a:r>
            <a:r>
              <a:rPr lang="en-US" i="1" dirty="0" err="1">
                <a:solidFill>
                  <a:srgbClr val="002060"/>
                </a:solidFill>
                <a:latin typeface="Arial Narrow" panose="020B0606020202030204" pitchFamily="34" charset="0"/>
              </a:rPr>
              <a:t>garumā</a:t>
            </a:r>
            <a:r>
              <a:rPr lang="en-US" i="1" dirty="0">
                <a:solidFill>
                  <a:srgbClr val="002060"/>
                </a:solidFill>
                <a:latin typeface="Arial Narrow" panose="020B0606020202030204" pitchFamily="34" charset="0"/>
              </a:rPr>
              <a:t>.</a:t>
            </a:r>
            <a:endParaRPr lang="en-US" i="1" dirty="0">
              <a:latin typeface="Arial Narrow" panose="020B0606020202030204" pitchFamily="34" charset="0"/>
            </a:endParaRPr>
          </a:p>
          <a:p>
            <a:r>
              <a:rPr lang="lv-LV" i="1" dirty="0">
                <a:latin typeface="Arial Narrow" panose="020B0606020202030204" pitchFamily="34" charset="0"/>
              </a:rPr>
              <a:t>                                                                                                  </a:t>
            </a:r>
            <a:r>
              <a:rPr lang="en-US" i="1" dirty="0">
                <a:latin typeface="Arial Narrow" panose="020B0606020202030204" pitchFamily="34" charset="0"/>
              </a:rPr>
              <a:t>/</a:t>
            </a:r>
            <a:r>
              <a:rPr lang="en-US" i="1" dirty="0" err="1">
                <a:latin typeface="Arial Narrow" panose="020B0606020202030204" pitchFamily="34" charset="0"/>
              </a:rPr>
              <a:t>Stīvens</a:t>
            </a:r>
            <a:r>
              <a:rPr lang="en-US" i="1" dirty="0">
                <a:latin typeface="Arial Narrow" panose="020B0606020202030204" pitchFamily="34" charset="0"/>
              </a:rPr>
              <a:t> </a:t>
            </a:r>
            <a:r>
              <a:rPr lang="en-US" i="1" dirty="0" err="1">
                <a:latin typeface="Arial Narrow" panose="020B0606020202030204" pitchFamily="34" charset="0"/>
              </a:rPr>
              <a:t>R.Kovejs</a:t>
            </a:r>
            <a:r>
              <a:rPr lang="en-US" i="1" dirty="0">
                <a:latin typeface="Arial Narrow" panose="020B0606020202030204" pitchFamily="34" charset="0"/>
              </a:rPr>
              <a:t>/</a:t>
            </a:r>
          </a:p>
        </p:txBody>
      </p:sp>
      <p:pic>
        <p:nvPicPr>
          <p:cNvPr id="4" name="Picture 3">
            <a:extLst>
              <a:ext uri="{FF2B5EF4-FFF2-40B4-BE49-F238E27FC236}">
                <a16:creationId xmlns:a16="http://schemas.microsoft.com/office/drawing/2014/main" id="{3285301C-F72D-0F95-72A2-4CC2DFB04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67D75503-0332-A1E6-4E96-CF28DEE88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8" name="Picture 7">
            <a:extLst>
              <a:ext uri="{FF2B5EF4-FFF2-40B4-BE49-F238E27FC236}">
                <a16:creationId xmlns:a16="http://schemas.microsoft.com/office/drawing/2014/main" id="{69BE1DE8-E368-CC20-CD00-E8F699596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0" name="Picture 9">
            <a:extLst>
              <a:ext uri="{FF2B5EF4-FFF2-40B4-BE49-F238E27FC236}">
                <a16:creationId xmlns:a16="http://schemas.microsoft.com/office/drawing/2014/main" id="{478F8028-5295-23A6-F842-DD4FFBF73D27}"/>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294093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663889"/>
            <a:ext cx="10957560" cy="925195"/>
          </a:xfrm>
        </p:spPr>
        <p:txBody>
          <a:bodyPr>
            <a:noAutofit/>
          </a:bodyPr>
          <a:lstStyle/>
          <a:p>
            <a:pPr algn="l"/>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a:t>
            </a:r>
            <a:b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un 20 taktikas, kuras skolēni apgūst?</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Satura vietturis 5">
            <a:extLst>
              <a:ext uri="{FF2B5EF4-FFF2-40B4-BE49-F238E27FC236}">
                <a16:creationId xmlns:a16="http://schemas.microsoft.com/office/drawing/2014/main" id="{F7792F89-F5F9-492A-A052-407E5E283648}"/>
              </a:ext>
            </a:extLst>
          </p:cNvPr>
          <p:cNvGraphicFramePr>
            <a:graphicFrameLocks/>
          </p:cNvGraphicFramePr>
          <p:nvPr>
            <p:extLst>
              <p:ext uri="{D42A27DB-BD31-4B8C-83A1-F6EECF244321}">
                <p14:modId xmlns:p14="http://schemas.microsoft.com/office/powerpoint/2010/main" val="4004865977"/>
              </p:ext>
            </p:extLst>
          </p:nvPr>
        </p:nvGraphicFramePr>
        <p:xfrm>
          <a:off x="1046480" y="2586260"/>
          <a:ext cx="10307320" cy="3692833"/>
        </p:xfrm>
        <a:graphic>
          <a:graphicData uri="http://schemas.openxmlformats.org/drawingml/2006/table">
            <a:tbl>
              <a:tblPr firstRow="1" firstCol="1" bandRow="1">
                <a:tableStyleId>{37CE84F3-28C3-443E-9E96-99CF82512B78}</a:tableStyleId>
              </a:tblPr>
              <a:tblGrid>
                <a:gridCol w="3027579">
                  <a:extLst>
                    <a:ext uri="{9D8B030D-6E8A-4147-A177-3AD203B41FA5}">
                      <a16:colId xmlns:a16="http://schemas.microsoft.com/office/drawing/2014/main" val="4119268632"/>
                    </a:ext>
                  </a:extLst>
                </a:gridCol>
                <a:gridCol w="7279741">
                  <a:extLst>
                    <a:ext uri="{9D8B030D-6E8A-4147-A177-3AD203B41FA5}">
                      <a16:colId xmlns:a16="http://schemas.microsoft.com/office/drawing/2014/main" val="2871406329"/>
                    </a:ext>
                  </a:extLst>
                </a:gridCol>
              </a:tblGrid>
              <a:tr h="679440">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Ar stratēģiju apgūstamās taktikas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2443861">
                <a:tc>
                  <a:txBody>
                    <a:bodyPr/>
                    <a:lstStyle/>
                    <a:p>
                      <a:pPr marL="0" lvl="0" indent="0">
                        <a:lnSpc>
                          <a:spcPct val="115000"/>
                        </a:lnSpc>
                        <a:buFont typeface="+mj-lt"/>
                        <a:buNone/>
                      </a:pPr>
                      <a:r>
                        <a:rPr lang="lv-LV" sz="2800" dirty="0">
                          <a:effectLst/>
                          <a:latin typeface="Times New Roman" panose="02020603050405020304" pitchFamily="18" charset="0"/>
                          <a:cs typeface="Times New Roman" panose="02020603050405020304" pitchFamily="18" charset="0"/>
                        </a:rPr>
                        <a:t>3. Sāc ar svarīgāko</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koncentrējos uz svarīgāko.</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protu atmest mazsvarīgo.</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plānoju katru nedēļu.</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protu izvēles brīdī izvērtēt un rīkoties, ņemot vērā to, ko vēlos tagad un dzīvē sasniegt.</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p:pic>
        <p:nvPicPr>
          <p:cNvPr id="6" name="Picture 5">
            <a:extLst>
              <a:ext uri="{FF2B5EF4-FFF2-40B4-BE49-F238E27FC236}">
                <a16:creationId xmlns:a16="http://schemas.microsoft.com/office/drawing/2014/main" id="{1415A6AE-503C-1063-8F3A-E4D623DDD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BA5E5163-70C8-D452-C62B-D53526A23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10" name="Picture 9">
            <a:extLst>
              <a:ext uri="{FF2B5EF4-FFF2-40B4-BE49-F238E27FC236}">
                <a16:creationId xmlns:a16="http://schemas.microsoft.com/office/drawing/2014/main" id="{A5EB1648-10F9-684C-8FC6-C050ECC105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1" name="Picture 10">
            <a:extLst>
              <a:ext uri="{FF2B5EF4-FFF2-40B4-BE49-F238E27FC236}">
                <a16:creationId xmlns:a16="http://schemas.microsoft.com/office/drawing/2014/main" id="{48E9A7AC-298E-CB8D-B523-59D48750E375}"/>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90141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618622"/>
            <a:ext cx="10957560" cy="925195"/>
          </a:xfrm>
        </p:spPr>
        <p:txBody>
          <a:bodyPr>
            <a:noAutofit/>
          </a:bodyPr>
          <a:lstStyle/>
          <a:p>
            <a:pPr algn="l"/>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a:t>
            </a:r>
            <a:b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un 20 taktikas, kuras skolēni apgūst?</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Satura vietturis 5">
            <a:extLst>
              <a:ext uri="{FF2B5EF4-FFF2-40B4-BE49-F238E27FC236}">
                <a16:creationId xmlns:a16="http://schemas.microsoft.com/office/drawing/2014/main" id="{F7792F89-F5F9-492A-A052-407E5E283648}"/>
              </a:ext>
            </a:extLst>
          </p:cNvPr>
          <p:cNvGraphicFramePr>
            <a:graphicFrameLocks/>
          </p:cNvGraphicFramePr>
          <p:nvPr>
            <p:extLst>
              <p:ext uri="{D42A27DB-BD31-4B8C-83A1-F6EECF244321}">
                <p14:modId xmlns:p14="http://schemas.microsoft.com/office/powerpoint/2010/main" val="2158152357"/>
              </p:ext>
            </p:extLst>
          </p:nvPr>
        </p:nvGraphicFramePr>
        <p:xfrm>
          <a:off x="1046480" y="2052106"/>
          <a:ext cx="10307320" cy="3563735"/>
        </p:xfrm>
        <a:graphic>
          <a:graphicData uri="http://schemas.openxmlformats.org/drawingml/2006/table">
            <a:tbl>
              <a:tblPr firstRow="1" firstCol="1" bandRow="1">
                <a:tableStyleId>{37CE84F3-28C3-443E-9E96-99CF82512B78}</a:tableStyleId>
              </a:tblPr>
              <a:tblGrid>
                <a:gridCol w="2854506">
                  <a:extLst>
                    <a:ext uri="{9D8B030D-6E8A-4147-A177-3AD203B41FA5}">
                      <a16:colId xmlns:a16="http://schemas.microsoft.com/office/drawing/2014/main" val="4119268632"/>
                    </a:ext>
                  </a:extLst>
                </a:gridCol>
                <a:gridCol w="7452814">
                  <a:extLst>
                    <a:ext uri="{9D8B030D-6E8A-4147-A177-3AD203B41FA5}">
                      <a16:colId xmlns:a16="http://schemas.microsoft.com/office/drawing/2014/main" val="2871406329"/>
                    </a:ext>
                  </a:extLst>
                </a:gridCol>
              </a:tblGrid>
              <a:tr h="550342">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Ar stratēģiju apgūstamās taktikas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2443861">
                <a:tc>
                  <a:txBody>
                    <a:bodyPr/>
                    <a:lstStyle/>
                    <a:p>
                      <a:pPr marL="0" lvl="0" indent="0">
                        <a:lnSpc>
                          <a:spcPct val="115000"/>
                        </a:lnSpc>
                        <a:buFont typeface="+mj-lt"/>
                        <a:buNone/>
                      </a:pPr>
                      <a:r>
                        <a:rPr lang="lv-LV" sz="2800" dirty="0">
                          <a:effectLst/>
                          <a:latin typeface="Times New Roman" panose="02020603050405020304" pitchFamily="18" charset="0"/>
                          <a:cs typeface="Times New Roman" panose="02020603050405020304" pitchFamily="18" charset="0"/>
                        </a:rPr>
                        <a:t>4. Domā par abpusēju ieguvumu</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pieņemu pārpilnības mentalitāti un beidzu sevi salīdzināt ar citiem.</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protu gan uzklausīt citus, gan izteikt savu viedokli (līdzsvarot drosmi un toleranci).</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apsveru savus un citu cilvēku ieguvumus.</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veidoju abpusēja ieguvuma vienošanās.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p:pic>
        <p:nvPicPr>
          <p:cNvPr id="6" name="Picture 5">
            <a:extLst>
              <a:ext uri="{FF2B5EF4-FFF2-40B4-BE49-F238E27FC236}">
                <a16:creationId xmlns:a16="http://schemas.microsoft.com/office/drawing/2014/main" id="{53AB9DC7-C831-1184-839C-5D393A870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9646DA5A-751E-0DF6-B5C5-407B63EEB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10" name="Picture 9">
            <a:extLst>
              <a:ext uri="{FF2B5EF4-FFF2-40B4-BE49-F238E27FC236}">
                <a16:creationId xmlns:a16="http://schemas.microsoft.com/office/drawing/2014/main" id="{46787ADC-EB40-98EB-6781-B5DBFA1B2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1" name="Picture 10">
            <a:extLst>
              <a:ext uri="{FF2B5EF4-FFF2-40B4-BE49-F238E27FC236}">
                <a16:creationId xmlns:a16="http://schemas.microsoft.com/office/drawing/2014/main" id="{B720E86B-B3E4-AD74-D033-C82ED4B729D8}"/>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311686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709156"/>
            <a:ext cx="10957560" cy="925195"/>
          </a:xfrm>
        </p:spPr>
        <p:txBody>
          <a:bodyPr>
            <a:noAutofit/>
          </a:bodyPr>
          <a:lstStyle/>
          <a:p>
            <a:pPr algn="l"/>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a:t>
            </a:r>
            <a:b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un 20 taktikas, kuras skolēni apgūst?</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Satura vietturis 5">
            <a:extLst>
              <a:ext uri="{FF2B5EF4-FFF2-40B4-BE49-F238E27FC236}">
                <a16:creationId xmlns:a16="http://schemas.microsoft.com/office/drawing/2014/main" id="{F7792F89-F5F9-492A-A052-407E5E283648}"/>
              </a:ext>
            </a:extLst>
          </p:cNvPr>
          <p:cNvGraphicFramePr>
            <a:graphicFrameLocks/>
          </p:cNvGraphicFramePr>
          <p:nvPr>
            <p:extLst>
              <p:ext uri="{D42A27DB-BD31-4B8C-83A1-F6EECF244321}">
                <p14:modId xmlns:p14="http://schemas.microsoft.com/office/powerpoint/2010/main" val="4024576571"/>
              </p:ext>
            </p:extLst>
          </p:nvPr>
        </p:nvGraphicFramePr>
        <p:xfrm>
          <a:off x="1046480" y="2504779"/>
          <a:ext cx="10307320" cy="3116848"/>
        </p:xfrm>
        <a:graphic>
          <a:graphicData uri="http://schemas.openxmlformats.org/drawingml/2006/table">
            <a:tbl>
              <a:tblPr firstRow="1" firstCol="1" bandRow="1">
                <a:tableStyleId>{37CE84F3-28C3-443E-9E96-99CF82512B78}</a:tableStyleId>
              </a:tblPr>
              <a:tblGrid>
                <a:gridCol w="2854506">
                  <a:extLst>
                    <a:ext uri="{9D8B030D-6E8A-4147-A177-3AD203B41FA5}">
                      <a16:colId xmlns:a16="http://schemas.microsoft.com/office/drawing/2014/main" val="4119268632"/>
                    </a:ext>
                  </a:extLst>
                </a:gridCol>
                <a:gridCol w="7452814">
                  <a:extLst>
                    <a:ext uri="{9D8B030D-6E8A-4147-A177-3AD203B41FA5}">
                      <a16:colId xmlns:a16="http://schemas.microsoft.com/office/drawing/2014/main" val="2871406329"/>
                    </a:ext>
                  </a:extLst>
                </a:gridCol>
              </a:tblGrid>
              <a:tr h="672987">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Ar stratēģiju apgūstamās taktikas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2443861">
                <a:tc>
                  <a:txBody>
                    <a:bodyPr/>
                    <a:lstStyle/>
                    <a:p>
                      <a:pPr marL="0" lvl="0" indent="0">
                        <a:lnSpc>
                          <a:spcPct val="115000"/>
                        </a:lnSpc>
                        <a:buFont typeface="+mj-lt"/>
                        <a:buNone/>
                      </a:pPr>
                      <a:r>
                        <a:rPr lang="lv-LV" sz="2800" dirty="0">
                          <a:effectLst/>
                          <a:latin typeface="Times New Roman" panose="02020603050405020304" pitchFamily="18" charset="0"/>
                          <a:cs typeface="Times New Roman" panose="02020603050405020304" pitchFamily="18" charset="0"/>
                        </a:rPr>
                        <a:t>5. Vispirms centies saprast, tad – tikt saprasts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protu klausīties empātiski.</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izprotu, ko nozīmē rīkoties ar cieņu un rīkoties tā, lai es tiktu saprasts.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p:pic>
        <p:nvPicPr>
          <p:cNvPr id="6" name="Picture 5">
            <a:extLst>
              <a:ext uri="{FF2B5EF4-FFF2-40B4-BE49-F238E27FC236}">
                <a16:creationId xmlns:a16="http://schemas.microsoft.com/office/drawing/2014/main" id="{C53ABE17-ED50-E42A-FAA9-2F7BE7935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A8B57CE8-83A9-DC24-987E-ECFB4ACA0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10" name="Picture 9">
            <a:extLst>
              <a:ext uri="{FF2B5EF4-FFF2-40B4-BE49-F238E27FC236}">
                <a16:creationId xmlns:a16="http://schemas.microsoft.com/office/drawing/2014/main" id="{8970F515-639D-6F7E-8D63-DD664BB0E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1" name="Picture 10">
            <a:extLst>
              <a:ext uri="{FF2B5EF4-FFF2-40B4-BE49-F238E27FC236}">
                <a16:creationId xmlns:a16="http://schemas.microsoft.com/office/drawing/2014/main" id="{6AD7376D-DC1F-E061-2891-32B3D9FDA801}"/>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19098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790638"/>
            <a:ext cx="10957560" cy="925195"/>
          </a:xfrm>
        </p:spPr>
        <p:txBody>
          <a:bodyPr>
            <a:noAutofit/>
          </a:bodyPr>
          <a:lstStyle/>
          <a:p>
            <a:pPr algn="l"/>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a:t>
            </a:r>
            <a:b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un 20 taktikas, kuras skolēni apgūst?</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Satura vietturis 5">
            <a:extLst>
              <a:ext uri="{FF2B5EF4-FFF2-40B4-BE49-F238E27FC236}">
                <a16:creationId xmlns:a16="http://schemas.microsoft.com/office/drawing/2014/main" id="{F7792F89-F5F9-492A-A052-407E5E283648}"/>
              </a:ext>
            </a:extLst>
          </p:cNvPr>
          <p:cNvGraphicFramePr>
            <a:graphicFrameLocks/>
          </p:cNvGraphicFramePr>
          <p:nvPr>
            <p:extLst>
              <p:ext uri="{D42A27DB-BD31-4B8C-83A1-F6EECF244321}">
                <p14:modId xmlns:p14="http://schemas.microsoft.com/office/powerpoint/2010/main" val="3512381183"/>
              </p:ext>
            </p:extLst>
          </p:nvPr>
        </p:nvGraphicFramePr>
        <p:xfrm>
          <a:off x="1055534" y="2891287"/>
          <a:ext cx="10307320" cy="2622595"/>
        </p:xfrm>
        <a:graphic>
          <a:graphicData uri="http://schemas.openxmlformats.org/drawingml/2006/table">
            <a:tbl>
              <a:tblPr firstRow="1" firstCol="1" bandRow="1">
                <a:tableStyleId>{37CE84F3-28C3-443E-9E96-99CF82512B78}</a:tableStyleId>
              </a:tblPr>
              <a:tblGrid>
                <a:gridCol w="2854506">
                  <a:extLst>
                    <a:ext uri="{9D8B030D-6E8A-4147-A177-3AD203B41FA5}">
                      <a16:colId xmlns:a16="http://schemas.microsoft.com/office/drawing/2014/main" val="4119268632"/>
                    </a:ext>
                  </a:extLst>
                </a:gridCol>
                <a:gridCol w="7452814">
                  <a:extLst>
                    <a:ext uri="{9D8B030D-6E8A-4147-A177-3AD203B41FA5}">
                      <a16:colId xmlns:a16="http://schemas.microsoft.com/office/drawing/2014/main" val="2871406329"/>
                    </a:ext>
                  </a:extLst>
                </a:gridCol>
              </a:tblGrid>
              <a:tr h="665480">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Ar stratēģiju apgūstamās taktikas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1957115">
                <a:tc>
                  <a:txBody>
                    <a:bodyPr/>
                    <a:lstStyle/>
                    <a:p>
                      <a:pPr marL="0" lvl="0" indent="0">
                        <a:lnSpc>
                          <a:spcPct val="115000"/>
                        </a:lnSpc>
                        <a:buFont typeface="+mj-lt"/>
                        <a:buNone/>
                      </a:pPr>
                      <a:r>
                        <a:rPr lang="lv-LV" sz="2800" dirty="0">
                          <a:effectLst/>
                          <a:latin typeface="Times New Roman" panose="02020603050405020304" pitchFamily="18" charset="0"/>
                          <a:cs typeface="Times New Roman" panose="02020603050405020304" pitchFamily="18" charset="0"/>
                        </a:rPr>
                        <a:t>6. Esi sinerģisks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novērtēju atšķirīgo un dažādību.</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protu atrast trešo alternatīvu.</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p:pic>
        <p:nvPicPr>
          <p:cNvPr id="3" name="Picture 2">
            <a:extLst>
              <a:ext uri="{FF2B5EF4-FFF2-40B4-BE49-F238E27FC236}">
                <a16:creationId xmlns:a16="http://schemas.microsoft.com/office/drawing/2014/main" id="{405FC7DA-50CF-0AD1-F203-7638E4AAE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B0275CF2-450C-B103-DF2B-C93ED47BD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5" name="Picture 4">
            <a:extLst>
              <a:ext uri="{FF2B5EF4-FFF2-40B4-BE49-F238E27FC236}">
                <a16:creationId xmlns:a16="http://schemas.microsoft.com/office/drawing/2014/main" id="{8DC0526A-579A-FE77-E61D-49CDEFB33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6" name="Picture 5">
            <a:extLst>
              <a:ext uri="{FF2B5EF4-FFF2-40B4-BE49-F238E27FC236}">
                <a16:creationId xmlns:a16="http://schemas.microsoft.com/office/drawing/2014/main" id="{9CFDA6E2-E169-C996-939A-E4A1600AE04A}"/>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2245021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360" y="718210"/>
            <a:ext cx="10957560" cy="925195"/>
          </a:xfrm>
        </p:spPr>
        <p:txBody>
          <a:bodyPr>
            <a:noAutofit/>
          </a:bodyPr>
          <a:lstStyle/>
          <a:p>
            <a:pPr algn="l"/>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a:t>
            </a:r>
            <a:b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un 20 taktikas, kuras skolēni apgūst?</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Satura vietturis 5">
            <a:extLst>
              <a:ext uri="{FF2B5EF4-FFF2-40B4-BE49-F238E27FC236}">
                <a16:creationId xmlns:a16="http://schemas.microsoft.com/office/drawing/2014/main" id="{F7792F89-F5F9-492A-A052-407E5E283648}"/>
              </a:ext>
            </a:extLst>
          </p:cNvPr>
          <p:cNvGraphicFramePr>
            <a:graphicFrameLocks/>
          </p:cNvGraphicFramePr>
          <p:nvPr>
            <p:extLst>
              <p:ext uri="{D42A27DB-BD31-4B8C-83A1-F6EECF244321}">
                <p14:modId xmlns:p14="http://schemas.microsoft.com/office/powerpoint/2010/main" val="2530555485"/>
              </p:ext>
            </p:extLst>
          </p:nvPr>
        </p:nvGraphicFramePr>
        <p:xfrm>
          <a:off x="1046480" y="2329973"/>
          <a:ext cx="10307320" cy="2785235"/>
        </p:xfrm>
        <a:graphic>
          <a:graphicData uri="http://schemas.openxmlformats.org/drawingml/2006/table">
            <a:tbl>
              <a:tblPr firstRow="1" firstCol="1" bandRow="1">
                <a:tableStyleId>{37CE84F3-28C3-443E-9E96-99CF82512B78}</a:tableStyleId>
              </a:tblPr>
              <a:tblGrid>
                <a:gridCol w="2854506">
                  <a:extLst>
                    <a:ext uri="{9D8B030D-6E8A-4147-A177-3AD203B41FA5}">
                      <a16:colId xmlns:a16="http://schemas.microsoft.com/office/drawing/2014/main" val="4119268632"/>
                    </a:ext>
                  </a:extLst>
                </a:gridCol>
                <a:gridCol w="7452814">
                  <a:extLst>
                    <a:ext uri="{9D8B030D-6E8A-4147-A177-3AD203B41FA5}">
                      <a16:colId xmlns:a16="http://schemas.microsoft.com/office/drawing/2014/main" val="2871406329"/>
                    </a:ext>
                  </a:extLst>
                </a:gridCol>
              </a:tblGrid>
              <a:tr h="665480">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Ar stratēģiju apgūstamās taktikas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2119755">
                <a:tc>
                  <a:txBody>
                    <a:bodyPr/>
                    <a:lstStyle/>
                    <a:p>
                      <a:pPr marL="0" lvl="0" indent="0">
                        <a:lnSpc>
                          <a:spcPct val="115000"/>
                        </a:lnSpc>
                        <a:buFont typeface="+mj-lt"/>
                        <a:buNone/>
                      </a:pPr>
                      <a:r>
                        <a:rPr lang="lv-LV" sz="2800" dirty="0">
                          <a:effectLst/>
                          <a:latin typeface="Times New Roman" panose="02020603050405020304" pitchFamily="18" charset="0"/>
                          <a:cs typeface="Times New Roman" panose="02020603050405020304" pitchFamily="18" charset="0"/>
                        </a:rPr>
                        <a:t>7. Uzasini zāģi</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gn="just">
                        <a:lnSpc>
                          <a:spcPct val="115000"/>
                        </a:lnSpc>
                        <a:spcAft>
                          <a:spcPts val="1000"/>
                        </a:spcAft>
                        <a:buFont typeface="+mj-lt"/>
                        <a:buAutoNum type="arabicPeriod"/>
                      </a:pPr>
                      <a:r>
                        <a:rPr lang="lv-LV" sz="2800" dirty="0">
                          <a:effectLst/>
                          <a:latin typeface="Times New Roman" panose="02020603050405020304" pitchFamily="18" charset="0"/>
                          <a:cs typeface="Times New Roman" panose="02020603050405020304" pitchFamily="18" charset="0"/>
                        </a:rPr>
                        <a:t>Es protu sasniegt ikdienas personisko uzvaru, veltot laiku sev, lai attīstītos garīgi, emocionāli, fiziski, intelektuāli un sociāli (sirds, gars, ķermenis un prāts).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p:pic>
        <p:nvPicPr>
          <p:cNvPr id="3" name="Picture 2">
            <a:extLst>
              <a:ext uri="{FF2B5EF4-FFF2-40B4-BE49-F238E27FC236}">
                <a16:creationId xmlns:a16="http://schemas.microsoft.com/office/drawing/2014/main" id="{AF7682AD-8F64-2122-9A04-79F8677E5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5BA70EFC-50F9-B5C7-D8F4-0EC28CA94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5" name="Picture 4">
            <a:extLst>
              <a:ext uri="{FF2B5EF4-FFF2-40B4-BE49-F238E27FC236}">
                <a16:creationId xmlns:a16="http://schemas.microsoft.com/office/drawing/2014/main" id="{E802BA9A-BD23-DC68-1365-7A3CBD37E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6" name="Picture 5">
            <a:extLst>
              <a:ext uri="{FF2B5EF4-FFF2-40B4-BE49-F238E27FC236}">
                <a16:creationId xmlns:a16="http://schemas.microsoft.com/office/drawing/2014/main" id="{73F878C6-82EF-884D-6300-440F5C2B9F13}"/>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130053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926440"/>
            <a:ext cx="10957560" cy="925195"/>
          </a:xfrm>
        </p:spPr>
        <p:txBody>
          <a:bodyPr>
            <a:noAutofit/>
          </a:bodyPr>
          <a:lstStyle/>
          <a:p>
            <a:pPr algn="l"/>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a:t>
            </a:r>
            <a:b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un 20 taktikas, kuras skolēni apgūst?</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Satura vietturis 5">
            <a:extLst>
              <a:ext uri="{FF2B5EF4-FFF2-40B4-BE49-F238E27FC236}">
                <a16:creationId xmlns:a16="http://schemas.microsoft.com/office/drawing/2014/main" id="{F7792F89-F5F9-492A-A052-407E5E283648}"/>
              </a:ext>
            </a:extLst>
          </p:cNvPr>
          <p:cNvGraphicFramePr>
            <a:graphicFrameLocks/>
          </p:cNvGraphicFramePr>
          <p:nvPr>
            <p:extLst>
              <p:ext uri="{D42A27DB-BD31-4B8C-83A1-F6EECF244321}">
                <p14:modId xmlns:p14="http://schemas.microsoft.com/office/powerpoint/2010/main" val="4012560791"/>
              </p:ext>
            </p:extLst>
          </p:nvPr>
        </p:nvGraphicFramePr>
        <p:xfrm>
          <a:off x="1028373" y="2692111"/>
          <a:ext cx="10307320" cy="2586381"/>
        </p:xfrm>
        <a:graphic>
          <a:graphicData uri="http://schemas.openxmlformats.org/drawingml/2006/table">
            <a:tbl>
              <a:tblPr firstRow="1" firstCol="1" bandRow="1">
                <a:tableStyleId>{37CE84F3-28C3-443E-9E96-99CF82512B78}</a:tableStyleId>
              </a:tblPr>
              <a:tblGrid>
                <a:gridCol w="2854506">
                  <a:extLst>
                    <a:ext uri="{9D8B030D-6E8A-4147-A177-3AD203B41FA5}">
                      <a16:colId xmlns:a16="http://schemas.microsoft.com/office/drawing/2014/main" val="4119268632"/>
                    </a:ext>
                  </a:extLst>
                </a:gridCol>
                <a:gridCol w="7452814">
                  <a:extLst>
                    <a:ext uri="{9D8B030D-6E8A-4147-A177-3AD203B41FA5}">
                      <a16:colId xmlns:a16="http://schemas.microsoft.com/office/drawing/2014/main" val="2871406329"/>
                    </a:ext>
                  </a:extLst>
                </a:gridCol>
              </a:tblGrid>
              <a:tr h="629266">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Ar stratēģiju apgūstamās taktikas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1957115">
                <a:tc>
                  <a:txBody>
                    <a:bodyPr/>
                    <a:lstStyle/>
                    <a:p>
                      <a:pPr marL="21590">
                        <a:lnSpc>
                          <a:spcPct val="115000"/>
                        </a:lnSpc>
                        <a:spcAft>
                          <a:spcPts val="1000"/>
                        </a:spcAft>
                      </a:pPr>
                      <a:r>
                        <a:rPr lang="lv-LV" sz="2800" dirty="0">
                          <a:effectLst/>
                          <a:latin typeface="Times New Roman" panose="02020603050405020304" pitchFamily="18" charset="0"/>
                          <a:cs typeface="Times New Roman" panose="02020603050405020304" pitchFamily="18" charset="0"/>
                        </a:rPr>
                        <a:t>Emocionālais bankas konts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lv-LV" sz="2800" dirty="0">
                          <a:effectLst/>
                          <a:latin typeface="Times New Roman" panose="02020603050405020304" pitchFamily="18" charset="0"/>
                          <a:cs typeface="Times New Roman" panose="02020603050405020304" pitchFamily="18" charset="0"/>
                        </a:rPr>
                        <a:t>Es zinu, kas ir ieguldījumi manā emocionālajā bankas kontā (EBK), man tuviem cilvēkiem, maniem klasesbiedriem. </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p:pic>
        <p:nvPicPr>
          <p:cNvPr id="3" name="Picture 2">
            <a:extLst>
              <a:ext uri="{FF2B5EF4-FFF2-40B4-BE49-F238E27FC236}">
                <a16:creationId xmlns:a16="http://schemas.microsoft.com/office/drawing/2014/main" id="{89468339-B3E0-8A4D-0F2C-EFDB175FB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212F2FFC-74A4-DCC0-C7DA-D28D305DA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5" name="Picture 4">
            <a:extLst>
              <a:ext uri="{FF2B5EF4-FFF2-40B4-BE49-F238E27FC236}">
                <a16:creationId xmlns:a16="http://schemas.microsoft.com/office/drawing/2014/main" id="{9766CC85-E6AA-8B77-E3E1-831442B085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6" name="Picture 5">
            <a:extLst>
              <a:ext uri="{FF2B5EF4-FFF2-40B4-BE49-F238E27FC236}">
                <a16:creationId xmlns:a16="http://schemas.microsoft.com/office/drawing/2014/main" id="{C25418A0-FE25-A630-4EFA-2E1EC07168E4}"/>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4156895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B27180-758E-54C3-E662-8ECE213CACAD}"/>
              </a:ext>
            </a:extLst>
          </p:cNvPr>
          <p:cNvSpPr>
            <a:spLocks noGrp="1"/>
          </p:cNvSpPr>
          <p:nvPr>
            <p:ph idx="1"/>
          </p:nvPr>
        </p:nvSpPr>
        <p:spPr>
          <a:xfrm>
            <a:off x="185737" y="602743"/>
            <a:ext cx="11820525" cy="6055232"/>
          </a:xfrm>
        </p:spPr>
        <p:txBody>
          <a:bodyPr>
            <a:noAutofit/>
          </a:bodyPr>
          <a:lstStyle/>
          <a:p>
            <a:r>
              <a:rPr lang="lv-LV" sz="2400" b="1" dirty="0">
                <a:latin typeface="Times New Roman" panose="02020603050405020304" pitchFamily="18" charset="0"/>
                <a:cs typeface="Times New Roman" panose="02020603050405020304" pitchFamily="18" charset="0"/>
              </a:rPr>
              <a:t>1. paradums “Esi proaktīvs” </a:t>
            </a:r>
            <a:r>
              <a:rPr lang="lv-LV" sz="2400" dirty="0">
                <a:latin typeface="Times New Roman" panose="02020603050405020304" pitchFamily="18" charset="0"/>
                <a:cs typeface="Times New Roman" panose="02020603050405020304" pitchFamily="18" charset="0"/>
              </a:rPr>
              <a:t>ir par </a:t>
            </a:r>
            <a:r>
              <a:rPr lang="lv-LV" sz="2400" dirty="0">
                <a:solidFill>
                  <a:srgbClr val="0070C0"/>
                </a:solidFill>
                <a:latin typeface="Times New Roman" panose="02020603050405020304" pitchFamily="18" charset="0"/>
                <a:cs typeface="Times New Roman" panose="02020603050405020304" pitchFamily="18" charset="0"/>
              </a:rPr>
              <a:t>atbildības uzņemšanos</a:t>
            </a:r>
            <a:r>
              <a:rPr lang="lv-LV" sz="2400" dirty="0">
                <a:latin typeface="Times New Roman" panose="02020603050405020304" pitchFamily="18" charset="0"/>
                <a:cs typeface="Times New Roman" panose="02020603050405020304" pitchFamily="18" charset="0"/>
              </a:rPr>
              <a:t>. </a:t>
            </a:r>
          </a:p>
          <a:p>
            <a:r>
              <a:rPr lang="en-GB" sz="2400" b="1" dirty="0">
                <a:latin typeface="Times New Roman" panose="02020603050405020304" pitchFamily="18" charset="0"/>
                <a:cs typeface="Times New Roman" panose="02020603050405020304" pitchFamily="18" charset="0"/>
              </a:rPr>
              <a:t>2.paradums “</a:t>
            </a:r>
            <a:r>
              <a:rPr lang="en-GB" sz="2400" b="1" dirty="0" err="1">
                <a:latin typeface="Times New Roman" panose="02020603050405020304" pitchFamily="18" charset="0"/>
                <a:cs typeface="Times New Roman" panose="02020603050405020304" pitchFamily="18" charset="0"/>
              </a:rPr>
              <a:t>Sāc</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ar</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rezultāta</a:t>
            </a:r>
            <a:r>
              <a:rPr lang="en-GB" sz="2400" b="1" dirty="0">
                <a:latin typeface="Times New Roman" panose="02020603050405020304" pitchFamily="18" charset="0"/>
                <a:cs typeface="Times New Roman" panose="02020603050405020304" pitchFamily="18" charset="0"/>
              </a:rPr>
              <a:t> </a:t>
            </a:r>
            <a:r>
              <a:rPr lang="en-GB" sz="2400" b="1" dirty="0" err="1">
                <a:latin typeface="Times New Roman" panose="02020603050405020304" pitchFamily="18" charset="0"/>
                <a:cs typeface="Times New Roman" panose="02020603050405020304" pitchFamily="18" charset="0"/>
              </a:rPr>
              <a:t>vīziju</a:t>
            </a:r>
            <a:r>
              <a:rPr lang="en-GB" sz="2400" b="1"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balstās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uz</a:t>
            </a:r>
            <a:r>
              <a:rPr lang="en-GB" sz="2400" dirty="0">
                <a:latin typeface="Times New Roman" panose="02020603050405020304" pitchFamily="18" charset="0"/>
                <a:cs typeface="Times New Roman" panose="02020603050405020304" pitchFamily="18" charset="0"/>
              </a:rPr>
              <a:t> to, </a:t>
            </a:r>
            <a:r>
              <a:rPr lang="en-GB" sz="2400" dirty="0" err="1">
                <a:solidFill>
                  <a:srgbClr val="0070C0"/>
                </a:solidFill>
                <a:latin typeface="Times New Roman" panose="02020603050405020304" pitchFamily="18" charset="0"/>
                <a:cs typeface="Times New Roman" panose="02020603050405020304" pitchFamily="18" charset="0"/>
              </a:rPr>
              <a:t>kur</a:t>
            </a:r>
            <a:r>
              <a:rPr lang="en-GB" sz="2400" dirty="0">
                <a:solidFill>
                  <a:srgbClr val="0070C0"/>
                </a:solidFill>
                <a:latin typeface="Times New Roman" panose="02020603050405020304" pitchFamily="18" charset="0"/>
                <a:cs typeface="Times New Roman" panose="02020603050405020304" pitchFamily="18" charset="0"/>
              </a:rPr>
              <a:t> </a:t>
            </a:r>
            <a:r>
              <a:rPr lang="en-GB" sz="2400" dirty="0" err="1">
                <a:solidFill>
                  <a:srgbClr val="0070C0"/>
                </a:solidFill>
                <a:latin typeface="Times New Roman" panose="02020603050405020304" pitchFamily="18" charset="0"/>
                <a:cs typeface="Times New Roman" panose="02020603050405020304" pitchFamily="18" charset="0"/>
              </a:rPr>
              <a:t>vēlamies</a:t>
            </a:r>
            <a:r>
              <a:rPr lang="en-GB" sz="2400" dirty="0">
                <a:solidFill>
                  <a:srgbClr val="0070C0"/>
                </a:solidFill>
                <a:latin typeface="Times New Roman" panose="02020603050405020304" pitchFamily="18" charset="0"/>
                <a:cs typeface="Times New Roman" panose="02020603050405020304" pitchFamily="18" charset="0"/>
              </a:rPr>
              <a:t> </a:t>
            </a:r>
            <a:r>
              <a:rPr lang="en-GB" sz="2400" dirty="0" err="1">
                <a:solidFill>
                  <a:srgbClr val="0070C0"/>
                </a:solidFill>
                <a:latin typeface="Times New Roman" panose="02020603050405020304" pitchFamily="18" charset="0"/>
                <a:cs typeface="Times New Roman" panose="02020603050405020304" pitchFamily="18" charset="0"/>
              </a:rPr>
              <a:t>doties</a:t>
            </a:r>
            <a:r>
              <a:rPr lang="en-GB" sz="2400" dirty="0">
                <a:solidFill>
                  <a:srgbClr val="0070C0"/>
                </a:solidFill>
                <a:latin typeface="Times New Roman" panose="02020603050405020304" pitchFamily="18" charset="0"/>
                <a:cs typeface="Times New Roman" panose="02020603050405020304" pitchFamily="18" charset="0"/>
              </a:rPr>
              <a:t>, ko </a:t>
            </a:r>
            <a:r>
              <a:rPr lang="en-GB" sz="2400" dirty="0" err="1">
                <a:solidFill>
                  <a:srgbClr val="0070C0"/>
                </a:solidFill>
                <a:latin typeface="Times New Roman" panose="02020603050405020304" pitchFamily="18" charset="0"/>
                <a:cs typeface="Times New Roman" panose="02020603050405020304" pitchFamily="18" charset="0"/>
              </a:rPr>
              <a:t>vēlamies</a:t>
            </a:r>
            <a:r>
              <a:rPr lang="en-GB" sz="2400" dirty="0">
                <a:solidFill>
                  <a:srgbClr val="0070C0"/>
                </a:solidFill>
                <a:latin typeface="Times New Roman" panose="02020603050405020304" pitchFamily="18" charset="0"/>
                <a:cs typeface="Times New Roman" panose="02020603050405020304" pitchFamily="18" charset="0"/>
              </a:rPr>
              <a:t> </a:t>
            </a:r>
            <a:r>
              <a:rPr lang="en-GB" sz="2400" dirty="0" err="1">
                <a:solidFill>
                  <a:srgbClr val="0070C0"/>
                </a:solidFill>
                <a:latin typeface="Times New Roman" panose="02020603050405020304" pitchFamily="18" charset="0"/>
                <a:cs typeface="Times New Roman" panose="02020603050405020304" pitchFamily="18" charset="0"/>
              </a:rPr>
              <a:t>darīt</a:t>
            </a:r>
            <a:r>
              <a:rPr lang="en-GB" sz="2400" dirty="0">
                <a:solidFill>
                  <a:srgbClr val="0070C0"/>
                </a:solidFill>
                <a:latin typeface="Times New Roman" panose="02020603050405020304" pitchFamily="18" charset="0"/>
                <a:cs typeface="Times New Roman" panose="02020603050405020304" pitchFamily="18" charset="0"/>
              </a:rPr>
              <a:t> un kas </a:t>
            </a:r>
            <a:r>
              <a:rPr lang="en-GB" sz="2400" dirty="0" err="1">
                <a:solidFill>
                  <a:srgbClr val="0070C0"/>
                </a:solidFill>
                <a:latin typeface="Times New Roman" panose="02020603050405020304" pitchFamily="18" charset="0"/>
                <a:cs typeface="Times New Roman" panose="02020603050405020304" pitchFamily="18" charset="0"/>
              </a:rPr>
              <a:t>vēlamies</a:t>
            </a:r>
            <a:r>
              <a:rPr lang="en-GB" sz="2400" dirty="0">
                <a:solidFill>
                  <a:srgbClr val="0070C0"/>
                </a:solidFill>
                <a:latin typeface="Times New Roman" panose="02020603050405020304" pitchFamily="18" charset="0"/>
                <a:cs typeface="Times New Roman" panose="02020603050405020304" pitchFamily="18" charset="0"/>
              </a:rPr>
              <a:t> </a:t>
            </a:r>
            <a:r>
              <a:rPr lang="en-GB" sz="2400" dirty="0" err="1">
                <a:solidFill>
                  <a:srgbClr val="0070C0"/>
                </a:solidFill>
                <a:latin typeface="Times New Roman" panose="02020603050405020304" pitchFamily="18" charset="0"/>
                <a:cs typeface="Times New Roman" panose="02020603050405020304" pitchFamily="18" charset="0"/>
              </a:rPr>
              <a:t>būt</a:t>
            </a:r>
            <a:r>
              <a:rPr lang="lv-LV" sz="2400" dirty="0">
                <a:solidFill>
                  <a:srgbClr val="0070C0"/>
                </a:solidFill>
                <a:latin typeface="Times New Roman" panose="02020603050405020304" pitchFamily="18" charset="0"/>
                <a:cs typeface="Times New Roman" panose="02020603050405020304" pitchFamily="18" charset="0"/>
              </a:rPr>
              <a:t>.</a:t>
            </a:r>
          </a:p>
          <a:p>
            <a:r>
              <a:rPr lang="en-GB" sz="2400" b="1" dirty="0">
                <a:latin typeface="Times New Roman" panose="02020603050405020304" pitchFamily="18" charset="0"/>
                <a:cs typeface="Times New Roman" panose="02020603050405020304" pitchFamily="18" charset="0"/>
              </a:rPr>
              <a:t>3. </a:t>
            </a:r>
            <a:r>
              <a:rPr lang="en-GB" sz="2400" b="1" dirty="0" err="1">
                <a:latin typeface="Times New Roman" panose="02020603050405020304" pitchFamily="18" charset="0"/>
                <a:cs typeface="Times New Roman" panose="02020603050405020304" pitchFamily="18" charset="0"/>
              </a:rPr>
              <a:t>paradums</a:t>
            </a:r>
            <a:r>
              <a:rPr lang="en-GB" sz="2400" b="1"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ir</a:t>
            </a:r>
            <a:r>
              <a:rPr lang="lv-LV" sz="2400" dirty="0">
                <a:latin typeface="Times New Roman" panose="02020603050405020304" pitchFamily="18" charset="0"/>
                <a:cs typeface="Times New Roman" panose="02020603050405020304" pitchFamily="18" charset="0"/>
              </a:rPr>
              <a:t> laika </a:t>
            </a:r>
            <a:r>
              <a:rPr lang="lv-LV" sz="2400" dirty="0">
                <a:solidFill>
                  <a:srgbClr val="0070C0"/>
                </a:solidFill>
                <a:latin typeface="Times New Roman" panose="02020603050405020304" pitchFamily="18" charset="0"/>
                <a:cs typeface="Times New Roman" panose="02020603050405020304" pitchFamily="18" charset="0"/>
              </a:rPr>
              <a:t>plānošanas </a:t>
            </a:r>
            <a:r>
              <a:rPr lang="lv-LV" sz="2400" dirty="0">
                <a:latin typeface="Times New Roman" panose="02020603050405020304" pitchFamily="18" charset="0"/>
                <a:cs typeface="Times New Roman" panose="02020603050405020304" pitchFamily="18" charset="0"/>
              </a:rPr>
              <a:t>un pārvaldīšanas paradums.</a:t>
            </a:r>
          </a:p>
          <a:p>
            <a:r>
              <a:rPr lang="en-GB" sz="2400" b="1" dirty="0">
                <a:latin typeface="Times New Roman" panose="02020603050405020304" pitchFamily="18" charset="0"/>
                <a:cs typeface="Times New Roman" panose="02020603050405020304" pitchFamily="18" charset="0"/>
              </a:rPr>
              <a:t>4. </a:t>
            </a:r>
            <a:r>
              <a:rPr lang="en-GB" sz="2400" b="1" dirty="0" err="1">
                <a:latin typeface="Times New Roman" panose="02020603050405020304" pitchFamily="18" charset="0"/>
                <a:cs typeface="Times New Roman" panose="02020603050405020304" pitchFamily="18" charset="0"/>
              </a:rPr>
              <a:t>paradums</a:t>
            </a:r>
            <a:r>
              <a:rPr lang="en-GB" sz="2400" b="1"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ir</a:t>
            </a:r>
            <a:r>
              <a:rPr lang="en-GB" sz="2400" dirty="0">
                <a:latin typeface="Times New Roman" panose="02020603050405020304" pitchFamily="18" charset="0"/>
                <a:cs typeface="Times New Roman" panose="02020603050405020304" pitchFamily="18" charset="0"/>
              </a:rPr>
              <a:t> par </a:t>
            </a:r>
            <a:r>
              <a:rPr lang="en-GB" sz="2400" dirty="0" err="1">
                <a:latin typeface="Times New Roman" panose="02020603050405020304" pitchFamily="18" charset="0"/>
                <a:cs typeface="Times New Roman" panose="02020603050405020304" pitchFamily="18" charset="0"/>
              </a:rPr>
              <a:t>pieeju</a:t>
            </a:r>
            <a:r>
              <a:rPr lang="en-GB" sz="2400" dirty="0">
                <a:latin typeface="Times New Roman" panose="02020603050405020304" pitchFamily="18" charset="0"/>
                <a:cs typeface="Times New Roman" panose="02020603050405020304" pitchFamily="18" charset="0"/>
              </a:rPr>
              <a:t>, kas </a:t>
            </a:r>
            <a:r>
              <a:rPr lang="en-GB" sz="2400" dirty="0" err="1">
                <a:latin typeface="Times New Roman" panose="02020603050405020304" pitchFamily="18" charset="0"/>
                <a:cs typeface="Times New Roman" panose="02020603050405020304" pitchFamily="18" charset="0"/>
              </a:rPr>
              <a:t>ikvienā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situācijā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meklē</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ieguvumus</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visiem</a:t>
            </a:r>
            <a:r>
              <a:rPr lang="en-GB" sz="2400" dirty="0">
                <a:latin typeface="Times New Roman" panose="02020603050405020304" pitchFamily="18" charset="0"/>
                <a:cs typeface="Times New Roman" panose="02020603050405020304" pitchFamily="18" charset="0"/>
              </a:rPr>
              <a:t>. Tas nav par </a:t>
            </a:r>
            <a:r>
              <a:rPr lang="en-GB" sz="2400" dirty="0" err="1">
                <a:latin typeface="Times New Roman" panose="02020603050405020304" pitchFamily="18" charset="0"/>
                <a:cs typeface="Times New Roman" panose="02020603050405020304" pitchFamily="18" charset="0"/>
              </a:rPr>
              <a:t>laipnību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Tā</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ir</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uz</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rakstura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balstīta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pieeja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cilvēku</a:t>
            </a:r>
            <a:r>
              <a:rPr lang="en-GB" sz="2400" dirty="0">
                <a:latin typeface="Times New Roman" panose="02020603050405020304" pitchFamily="18" charset="0"/>
                <a:cs typeface="Times New Roman" panose="02020603050405020304" pitchFamily="18" charset="0"/>
              </a:rPr>
              <a:t> </a:t>
            </a:r>
            <a:r>
              <a:rPr lang="en-GB" sz="2400" dirty="0" err="1">
                <a:solidFill>
                  <a:srgbClr val="0070C0"/>
                </a:solidFill>
                <a:latin typeface="Times New Roman" panose="02020603050405020304" pitchFamily="18" charset="0"/>
                <a:cs typeface="Times New Roman" panose="02020603050405020304" pitchFamily="18" charset="0"/>
              </a:rPr>
              <a:t>mijiedarbībai</a:t>
            </a:r>
            <a:r>
              <a:rPr lang="en-GB" sz="2400" dirty="0">
                <a:solidFill>
                  <a:srgbClr val="0070C0"/>
                </a:solidFill>
                <a:latin typeface="Times New Roman" panose="02020603050405020304" pitchFamily="18" charset="0"/>
                <a:cs typeface="Times New Roman" panose="02020603050405020304" pitchFamily="18" charset="0"/>
              </a:rPr>
              <a:t> un </a:t>
            </a:r>
            <a:r>
              <a:rPr lang="en-GB" sz="2400" dirty="0" err="1">
                <a:solidFill>
                  <a:srgbClr val="0070C0"/>
                </a:solidFill>
                <a:latin typeface="Times New Roman" panose="02020603050405020304" pitchFamily="18" charset="0"/>
                <a:cs typeface="Times New Roman" panose="02020603050405020304" pitchFamily="18" charset="0"/>
              </a:rPr>
              <a:t>sadarbībai</a:t>
            </a:r>
            <a:r>
              <a:rPr lang="en-GB" sz="2400" dirty="0">
                <a:latin typeface="Times New Roman" panose="02020603050405020304" pitchFamily="18" charset="0"/>
                <a:cs typeface="Times New Roman" panose="02020603050405020304" pitchFamily="18" charset="0"/>
              </a:rPr>
              <a:t>.</a:t>
            </a:r>
            <a:endParaRPr lang="lv-LV" sz="2400" dirty="0">
              <a:latin typeface="Times New Roman" panose="02020603050405020304" pitchFamily="18" charset="0"/>
              <a:cs typeface="Times New Roman" panose="02020603050405020304" pitchFamily="18" charset="0"/>
            </a:endParaRPr>
          </a:p>
          <a:p>
            <a:r>
              <a:rPr lang="lv-LV" sz="2400" b="1" dirty="0">
                <a:latin typeface="Times New Roman" panose="02020603050405020304" pitchFamily="18" charset="0"/>
                <a:cs typeface="Times New Roman" panose="02020603050405020304" pitchFamily="18" charset="0"/>
              </a:rPr>
              <a:t>5. paradums </a:t>
            </a:r>
            <a:r>
              <a:rPr lang="lv-LV" sz="2400" dirty="0">
                <a:latin typeface="Times New Roman" panose="02020603050405020304" pitchFamily="18" charset="0"/>
                <a:cs typeface="Times New Roman" panose="02020603050405020304" pitchFamily="18" charset="0"/>
              </a:rPr>
              <a:t>balstās uz empātisku komunikāciju – </a:t>
            </a:r>
            <a:r>
              <a:rPr lang="lv-LV" sz="2400" dirty="0">
                <a:solidFill>
                  <a:srgbClr val="0070C0"/>
                </a:solidFill>
                <a:latin typeface="Times New Roman" panose="02020603050405020304" pitchFamily="18" charset="0"/>
                <a:cs typeface="Times New Roman" panose="02020603050405020304" pitchFamily="18" charset="0"/>
              </a:rPr>
              <a:t>patiesu uzklausīšanu un citu cilvēku viedokļu cienīšanu.</a:t>
            </a:r>
          </a:p>
          <a:p>
            <a:r>
              <a:rPr lang="lv-LV" sz="2400" b="1" dirty="0">
                <a:latin typeface="Times New Roman" panose="02020603050405020304" pitchFamily="18" charset="0"/>
                <a:cs typeface="Times New Roman" panose="02020603050405020304" pitchFamily="18" charset="0"/>
              </a:rPr>
              <a:t>6. paradums </a:t>
            </a:r>
            <a:r>
              <a:rPr lang="lv-LV" sz="2400" dirty="0">
                <a:latin typeface="Times New Roman" panose="02020603050405020304" pitchFamily="18" charset="0"/>
                <a:cs typeface="Times New Roman" panose="02020603050405020304" pitchFamily="18" charset="0"/>
              </a:rPr>
              <a:t>ir par pieeju, lai meklētu perspektīvas, kas atšķiras no mūsu pašu redzējuma — tādas, kas mūs izaicina un palīdz labāk risināt problēmas un konfliktus. </a:t>
            </a:r>
            <a:r>
              <a:rPr lang="lv-LV" sz="2400" dirty="0">
                <a:solidFill>
                  <a:srgbClr val="0070C0"/>
                </a:solidFill>
                <a:latin typeface="Times New Roman" panose="02020603050405020304" pitchFamily="18" charset="0"/>
                <a:cs typeface="Times New Roman" panose="02020603050405020304" pitchFamily="18" charset="0"/>
              </a:rPr>
              <a:t>Sadarbība, lai sasniegtu vairāk</a:t>
            </a:r>
            <a:r>
              <a:rPr lang="lv-LV" sz="2400" dirty="0">
                <a:latin typeface="Times New Roman" panose="02020603050405020304" pitchFamily="18" charset="0"/>
                <a:cs typeface="Times New Roman" panose="02020603050405020304" pitchFamily="18" charset="0"/>
              </a:rPr>
              <a:t>, nekā viņi spētu paveikt individuāli. (</a:t>
            </a:r>
            <a:r>
              <a:rPr lang="fi-FI" sz="2400" dirty="0">
                <a:latin typeface="Times New Roman" panose="02020603050405020304" pitchFamily="18" charset="0"/>
                <a:cs typeface="Times New Roman" panose="02020603050405020304" pitchFamily="18" charset="0"/>
              </a:rPr>
              <a:t>1+1 = 3, vai pat 10, vai 1000</a:t>
            </a:r>
            <a:r>
              <a:rPr lang="lv-LV" sz="2400" dirty="0">
                <a:latin typeface="Times New Roman" panose="02020603050405020304" pitchFamily="18" charset="0"/>
                <a:cs typeface="Times New Roman" panose="02020603050405020304" pitchFamily="18" charset="0"/>
              </a:rPr>
              <a:t>)</a:t>
            </a:r>
          </a:p>
          <a:p>
            <a:r>
              <a:rPr lang="lv-LV" sz="2400" b="1" dirty="0">
                <a:latin typeface="Times New Roman" panose="02020603050405020304" pitchFamily="18" charset="0"/>
                <a:cs typeface="Times New Roman" panose="02020603050405020304" pitchFamily="18" charset="0"/>
              </a:rPr>
              <a:t>7. paradums </a:t>
            </a:r>
            <a:r>
              <a:rPr lang="lv-LV" sz="2400" dirty="0">
                <a:latin typeface="Times New Roman" panose="02020603050405020304" pitchFamily="18" charset="0"/>
                <a:cs typeface="Times New Roman" panose="02020603050405020304" pitchFamily="18" charset="0"/>
              </a:rPr>
              <a:t>ir par to, lai uzturētu sevi možu, lai mums pietiktu enerģijas un dzīvesprieka dzīvot tādu dzīvi, kādu vēlamies. Tas ir </a:t>
            </a:r>
            <a:r>
              <a:rPr lang="lv-LV" sz="2400" dirty="0">
                <a:solidFill>
                  <a:srgbClr val="0070C0"/>
                </a:solidFill>
                <a:latin typeface="Times New Roman" panose="02020603050405020304" pitchFamily="18" charset="0"/>
                <a:cs typeface="Times New Roman" panose="02020603050405020304" pitchFamily="18" charset="0"/>
              </a:rPr>
              <a:t>atjaunošanās paradums</a:t>
            </a:r>
            <a:r>
              <a:rPr lang="lv-LV" sz="2400" dirty="0">
                <a:latin typeface="Times New Roman" panose="02020603050405020304" pitchFamily="18" charset="0"/>
                <a:cs typeface="Times New Roman" panose="02020603050405020304" pitchFamily="18" charset="0"/>
              </a:rPr>
              <a:t>, kas padara visus pārējos paradumus iespējamus.      </a:t>
            </a:r>
            <a:endParaRPr lang="en-GB" sz="24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C247E749-DB06-25D2-3B4C-29E9EB76A36D}"/>
              </a:ext>
            </a:extLst>
          </p:cNvPr>
          <p:cNvSpPr>
            <a:spLocks noGrp="1"/>
          </p:cNvSpPr>
          <p:nvPr>
            <p:ph type="title"/>
          </p:nvPr>
        </p:nvSpPr>
        <p:spPr>
          <a:xfrm>
            <a:off x="3677174" y="107442"/>
            <a:ext cx="4322064" cy="397383"/>
          </a:xfrm>
        </p:spPr>
        <p:txBody>
          <a:bodyPr>
            <a:noAutofit/>
          </a:bodyPr>
          <a:lstStyle/>
          <a:p>
            <a:r>
              <a:rPr lang="lv-LV" sz="2400" b="1" dirty="0">
                <a:solidFill>
                  <a:srgbClr val="C00000"/>
                </a:solidFill>
              </a:rPr>
              <a:t>7 paradumi</a:t>
            </a:r>
            <a:endParaRPr lang="en-GB" sz="2400" b="1" dirty="0">
              <a:solidFill>
                <a:srgbClr val="C00000"/>
              </a:solidFill>
            </a:endParaRPr>
          </a:p>
        </p:txBody>
      </p:sp>
      <p:sp>
        <p:nvSpPr>
          <p:cNvPr id="5" name="TextBox 4">
            <a:extLst>
              <a:ext uri="{FF2B5EF4-FFF2-40B4-BE49-F238E27FC236}">
                <a16:creationId xmlns:a16="http://schemas.microsoft.com/office/drawing/2014/main" id="{34B1BD4A-6B43-90F9-18EC-51F12B302A6D}"/>
              </a:ext>
            </a:extLst>
          </p:cNvPr>
          <p:cNvSpPr txBox="1"/>
          <p:nvPr/>
        </p:nvSpPr>
        <p:spPr>
          <a:xfrm>
            <a:off x="6362701" y="6442781"/>
            <a:ext cx="5734050" cy="307777"/>
          </a:xfrm>
          <a:prstGeom prst="rect">
            <a:avLst/>
          </a:prstGeom>
          <a:noFill/>
        </p:spPr>
        <p:txBody>
          <a:bodyPr wrap="square" rtlCol="0">
            <a:spAutoFit/>
          </a:bodyPr>
          <a:lstStyle/>
          <a:p>
            <a:r>
              <a:rPr lang="en-GB" sz="1400" dirty="0"/>
              <a:t>https://franklincovey.lv/efektivu-cilveku-7-paradumi/1-paradums-esi-proaktivs/</a:t>
            </a:r>
          </a:p>
        </p:txBody>
      </p:sp>
      <p:pic>
        <p:nvPicPr>
          <p:cNvPr id="6" name="Picture 5">
            <a:extLst>
              <a:ext uri="{FF2B5EF4-FFF2-40B4-BE49-F238E27FC236}">
                <a16:creationId xmlns:a16="http://schemas.microsoft.com/office/drawing/2014/main" id="{384E5807-6090-E2BF-A94F-B479DBBFD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46E69F3C-C77D-4C6A-0C45-79FB12FC8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8" name="Picture 7">
            <a:extLst>
              <a:ext uri="{FF2B5EF4-FFF2-40B4-BE49-F238E27FC236}">
                <a16:creationId xmlns:a16="http://schemas.microsoft.com/office/drawing/2014/main" id="{93FD34BA-2731-8B1A-975C-14D51F3F19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9" name="Picture 8">
            <a:extLst>
              <a:ext uri="{FF2B5EF4-FFF2-40B4-BE49-F238E27FC236}">
                <a16:creationId xmlns:a16="http://schemas.microsoft.com/office/drawing/2014/main" id="{AF897D03-B25D-4451-69D1-5F05B36FD638}"/>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2497610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0F60E-A1C5-D389-FCE4-C9FF4318F584}"/>
              </a:ext>
            </a:extLst>
          </p:cNvPr>
          <p:cNvSpPr>
            <a:spLocks noGrp="1"/>
          </p:cNvSpPr>
          <p:nvPr>
            <p:ph type="title"/>
          </p:nvPr>
        </p:nvSpPr>
        <p:spPr>
          <a:xfrm>
            <a:off x="225709" y="693387"/>
            <a:ext cx="11870109" cy="1000136"/>
          </a:xfrm>
        </p:spPr>
        <p:txBody>
          <a:bodyPr>
            <a:normAutofit fontScale="90000"/>
          </a:bodyPr>
          <a:lstStyle/>
          <a:p>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Kā</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Līderis</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manī</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saistās</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ar</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mācību</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satura</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 </a:t>
            </a:r>
            <a:r>
              <a:rPr lang="en-US" sz="3200" b="1" i="0" u="none" strike="noStrike" dirty="0" err="1">
                <a:solidFill>
                  <a:srgbClr val="C00000"/>
                </a:solidFill>
                <a:effectLst/>
                <a:latin typeface="Times New Roman" panose="02020603050405020304" pitchFamily="18" charset="0"/>
                <a:cs typeface="Times New Roman" panose="02020603050405020304" pitchFamily="18" charset="0"/>
              </a:rPr>
              <a:t>apguvi</a:t>
            </a:r>
            <a:r>
              <a:rPr lang="en-US" sz="3200" b="1" i="0" u="none" strike="noStrike" dirty="0">
                <a:solidFill>
                  <a:srgbClr val="C00000"/>
                </a:solidFill>
                <a:effectLst/>
                <a:latin typeface="Times New Roman" panose="02020603050405020304" pitchFamily="18"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CEA62B9-0C03-C86F-139F-10556D236534}"/>
              </a:ext>
            </a:extLst>
          </p:cNvPr>
          <p:cNvSpPr>
            <a:spLocks noGrp="1"/>
          </p:cNvSpPr>
          <p:nvPr>
            <p:ph idx="1"/>
          </p:nvPr>
        </p:nvSpPr>
        <p:spPr>
          <a:xfrm>
            <a:off x="254949" y="2046168"/>
            <a:ext cx="11682102" cy="5298392"/>
          </a:xfrm>
        </p:spPr>
        <p:txBody>
          <a:bodyPr>
            <a:normAutofit/>
          </a:bodyPr>
          <a:lstStyle/>
          <a:p>
            <a:pPr marL="0" indent="0" rtl="0" fontAlgn="base">
              <a:spcBef>
                <a:spcPts val="0"/>
              </a:spcBef>
              <a:spcAft>
                <a:spcPts val="0"/>
              </a:spcAft>
              <a:buNone/>
            </a:pPr>
            <a:r>
              <a:rPr lang="lv-LV" sz="4000" b="1" i="0" u="none" strike="noStrike" dirty="0">
                <a:effectLst/>
                <a:latin typeface="Times New Roman" panose="02020603050405020304" pitchFamily="18" charset="0"/>
                <a:cs typeface="Times New Roman" panose="02020603050405020304" pitchFamily="18" charset="0"/>
              </a:rPr>
              <a:t>Saskaņā ar jauno izglītības saturu “Līderis manī” ir:</a:t>
            </a:r>
          </a:p>
          <a:p>
            <a:pPr marL="742950" lvl="1" indent="-285750" rtl="0" fontAlgn="base">
              <a:spcBef>
                <a:spcPts val="500"/>
              </a:spcBef>
              <a:spcAft>
                <a:spcPts val="0"/>
              </a:spcAft>
              <a:buFont typeface="Arial" panose="020B0604020202020204" pitchFamily="34" charset="0"/>
              <a:buChar char="•"/>
            </a:pPr>
            <a:r>
              <a:rPr lang="lv-LV" sz="3200" b="0" i="0" u="none" strike="noStrike" dirty="0">
                <a:effectLst/>
                <a:latin typeface="Times New Roman" panose="02020603050405020304" pitchFamily="18" charset="0"/>
                <a:cs typeface="Times New Roman" panose="02020603050405020304" pitchFamily="18" charset="0"/>
              </a:rPr>
              <a:t>daļa no apgūstamajām </a:t>
            </a:r>
            <a:r>
              <a:rPr lang="lv-LV" sz="3200" b="0" i="0" u="none" strike="noStrike" dirty="0">
                <a:solidFill>
                  <a:srgbClr val="0070C0"/>
                </a:solidFill>
                <a:effectLst/>
                <a:latin typeface="Times New Roman" panose="02020603050405020304" pitchFamily="18" charset="0"/>
                <a:cs typeface="Times New Roman" panose="02020603050405020304" pitchFamily="18" charset="0"/>
              </a:rPr>
              <a:t>caurviju prasmēm </a:t>
            </a:r>
            <a:r>
              <a:rPr lang="lv-LV" sz="3200" b="0" i="0" u="none" strike="noStrike" dirty="0">
                <a:effectLst/>
                <a:latin typeface="Times New Roman" panose="02020603050405020304" pitchFamily="18" charset="0"/>
                <a:cs typeface="Times New Roman" panose="02020603050405020304" pitchFamily="18" charset="0"/>
              </a:rPr>
              <a:t>– </a:t>
            </a:r>
            <a:r>
              <a:rPr lang="lv-LV" sz="3200" b="0" i="1" u="none" strike="noStrike" dirty="0">
                <a:effectLst/>
                <a:latin typeface="Times New Roman" panose="02020603050405020304" pitchFamily="18" charset="0"/>
                <a:cs typeface="Times New Roman" panose="02020603050405020304" pitchFamily="18" charset="0"/>
              </a:rPr>
              <a:t>kritiskā domāšana un problēmrisināšana, jaunrade un uzņēmējspēja, pašvadīta mācīšanās, pilsoniskā līdzdalība un sadarbība</a:t>
            </a:r>
            <a:r>
              <a:rPr lang="lv-LV" sz="3200" b="0" i="0" u="none" strike="noStrike" dirty="0">
                <a:effectLst/>
                <a:latin typeface="Times New Roman" panose="02020603050405020304" pitchFamily="18" charset="0"/>
                <a:cs typeface="Times New Roman" panose="02020603050405020304" pitchFamily="18" charset="0"/>
              </a:rPr>
              <a:t>;</a:t>
            </a:r>
          </a:p>
          <a:p>
            <a:pPr marL="742950" lvl="1" indent="-285750" rtl="0" fontAlgn="base">
              <a:spcBef>
                <a:spcPts val="500"/>
              </a:spcBef>
              <a:spcAft>
                <a:spcPts val="0"/>
              </a:spcAft>
              <a:buFont typeface="Arial" panose="020B0604020202020204" pitchFamily="34" charset="0"/>
              <a:buChar char="•"/>
            </a:pPr>
            <a:r>
              <a:rPr lang="lv-LV" sz="3200" b="0" i="0" u="none" strike="noStrike" dirty="0">
                <a:effectLst/>
                <a:latin typeface="Times New Roman" panose="02020603050405020304" pitchFamily="18" charset="0"/>
                <a:cs typeface="Times New Roman" panose="02020603050405020304" pitchFamily="18" charset="0"/>
              </a:rPr>
              <a:t>daļa no skolai </a:t>
            </a:r>
            <a:r>
              <a:rPr lang="lv-LV" sz="3200" b="0" i="0" u="none" strike="noStrike" dirty="0">
                <a:solidFill>
                  <a:srgbClr val="0070C0"/>
                </a:solidFill>
                <a:effectLst/>
                <a:latin typeface="Times New Roman" panose="02020603050405020304" pitchFamily="18" charset="0"/>
                <a:cs typeface="Times New Roman" panose="02020603050405020304" pitchFamily="18" charset="0"/>
              </a:rPr>
              <a:t>audzināšanā sasniedzamā rezultāta </a:t>
            </a:r>
            <a:r>
              <a:rPr lang="lv-LV" sz="3200" b="0" i="0" u="none" strike="noStrike" dirty="0">
                <a:effectLst/>
                <a:latin typeface="Times New Roman" panose="02020603050405020304" pitchFamily="18" charset="0"/>
                <a:cs typeface="Times New Roman" panose="02020603050405020304" pitchFamily="18" charset="0"/>
              </a:rPr>
              <a:t>un </a:t>
            </a:r>
            <a:r>
              <a:rPr lang="lv-LV" sz="3200" b="0" i="0" u="none" strike="noStrike" dirty="0">
                <a:solidFill>
                  <a:srgbClr val="C00000"/>
                </a:solidFill>
                <a:effectLst/>
                <a:latin typeface="Times New Roman" panose="02020603050405020304" pitchFamily="18" charset="0"/>
                <a:cs typeface="Times New Roman" panose="02020603050405020304" pitchFamily="18" charset="0"/>
              </a:rPr>
              <a:t>veido atbilstošu rīcību un ieradumus;</a:t>
            </a:r>
          </a:p>
          <a:p>
            <a:pPr marL="742950" lvl="1" indent="-285750" rtl="0" fontAlgn="base">
              <a:spcBef>
                <a:spcPts val="500"/>
              </a:spcBef>
              <a:spcAft>
                <a:spcPts val="0"/>
              </a:spcAft>
              <a:buFont typeface="Arial" panose="020B0604020202020204" pitchFamily="34" charset="0"/>
              <a:buChar char="•"/>
            </a:pPr>
            <a:r>
              <a:rPr lang="lv-LV" sz="3200" b="0" i="0" u="none" strike="noStrike" dirty="0">
                <a:effectLst/>
                <a:latin typeface="Times New Roman" panose="02020603050405020304" pitchFamily="18" charset="0"/>
                <a:cs typeface="Times New Roman" panose="02020603050405020304" pitchFamily="18" charset="0"/>
              </a:rPr>
              <a:t>veids, kā skola padziļināti pievērš uzmanību </a:t>
            </a:r>
            <a:r>
              <a:rPr lang="lv-LV" sz="3200" b="0" i="0" u="none" strike="noStrike" dirty="0">
                <a:solidFill>
                  <a:srgbClr val="0070C0"/>
                </a:solidFill>
                <a:effectLst/>
                <a:latin typeface="Times New Roman" panose="02020603050405020304" pitchFamily="18" charset="0"/>
                <a:cs typeface="Times New Roman" panose="02020603050405020304" pitchFamily="18" charset="0"/>
              </a:rPr>
              <a:t>21.gadsimta prasmēm</a:t>
            </a:r>
            <a:r>
              <a:rPr lang="lv-LV" sz="3200" b="0" i="0" u="none" strike="noStrike" dirty="0">
                <a:effectLst/>
                <a:latin typeface="Times New Roman" panose="02020603050405020304" pitchFamily="18" charset="0"/>
                <a:cs typeface="Times New Roman" panose="02020603050405020304" pitchFamily="18" charset="0"/>
              </a:rPr>
              <a:t>, palīdzot skolēniem tās nostiprināt ikdienas darbā.</a:t>
            </a:r>
          </a:p>
          <a:p>
            <a:endParaRPr lang="en-US" dirty="0"/>
          </a:p>
        </p:txBody>
      </p:sp>
      <p:pic>
        <p:nvPicPr>
          <p:cNvPr id="7" name="Picture 6">
            <a:extLst>
              <a:ext uri="{FF2B5EF4-FFF2-40B4-BE49-F238E27FC236}">
                <a16:creationId xmlns:a16="http://schemas.microsoft.com/office/drawing/2014/main" id="{363C6A04-BF25-1662-64DD-B3B0A4E6F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F705C89-D62B-8561-4D65-2D5013F54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9" name="Picture 8">
            <a:extLst>
              <a:ext uri="{FF2B5EF4-FFF2-40B4-BE49-F238E27FC236}">
                <a16:creationId xmlns:a16="http://schemas.microsoft.com/office/drawing/2014/main" id="{925F1895-0AA4-0711-B88B-AFE6820FA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0" name="Picture 9">
            <a:extLst>
              <a:ext uri="{FF2B5EF4-FFF2-40B4-BE49-F238E27FC236}">
                <a16:creationId xmlns:a16="http://schemas.microsoft.com/office/drawing/2014/main" id="{2D950F4F-D46A-66E1-7973-C39299D14C2F}"/>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95923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1CA62-F755-4742-BD3D-EC5072800265}"/>
              </a:ext>
            </a:extLst>
          </p:cNvPr>
          <p:cNvSpPr>
            <a:spLocks noGrp="1"/>
          </p:cNvSpPr>
          <p:nvPr>
            <p:ph idx="1"/>
          </p:nvPr>
        </p:nvSpPr>
        <p:spPr>
          <a:xfrm>
            <a:off x="528169" y="977024"/>
            <a:ext cx="10855691" cy="5499277"/>
          </a:xfrm>
        </p:spPr>
        <p:txBody>
          <a:bodyPr>
            <a:normAutofit/>
          </a:bodyPr>
          <a:lstStyle/>
          <a:p>
            <a:r>
              <a:rPr lang="lv-LV" sz="3200" b="0" i="0" u="none" strike="noStrike" dirty="0">
                <a:solidFill>
                  <a:srgbClr val="C00000"/>
                </a:solidFill>
                <a:effectLst/>
                <a:latin typeface="Times New Roman" panose="02020603050405020304" pitchFamily="18" charset="0"/>
                <a:cs typeface="Times New Roman" panose="02020603050405020304" pitchFamily="18" charset="0"/>
              </a:rPr>
              <a:t>Apgūst līderības prasmes </a:t>
            </a:r>
            <a:r>
              <a:rPr lang="lv-LV" sz="3200" b="0" i="0" u="none" strike="noStrike" dirty="0">
                <a:solidFill>
                  <a:srgbClr val="000000"/>
                </a:solidFill>
                <a:effectLst/>
                <a:latin typeface="Times New Roman" panose="02020603050405020304" pitchFamily="18" charset="0"/>
                <a:cs typeface="Times New Roman" panose="02020603050405020304" pitchFamily="18" charset="0"/>
              </a:rPr>
              <a:t>klases stundās un skolas pasākumos;</a:t>
            </a:r>
          </a:p>
          <a:p>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Apgūst</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publisko</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runu</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argumentācijas</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prasmes</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ekskursijas</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vadīšanu</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par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skolu</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prot</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sniegt</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atgriezenisko</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saiti</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sev</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un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citiem</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par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rīcību</a:t>
            </a:r>
            <a:r>
              <a:rPr lang="en-US" sz="3200" b="0" i="0" u="none" strike="noStrike" dirty="0">
                <a:solidFill>
                  <a:srgbClr val="000000"/>
                </a:solidFill>
                <a:effectLst/>
                <a:latin typeface="Times New Roman" panose="02020603050405020304" pitchFamily="18" charset="0"/>
                <a:cs typeface="Times New Roman" panose="02020603050405020304" pitchFamily="18" charset="0"/>
              </a:rPr>
              <a:t> un </a:t>
            </a:r>
            <a:r>
              <a:rPr lang="en-US" sz="3200" b="0" i="0" u="none" strike="noStrike" dirty="0" err="1">
                <a:solidFill>
                  <a:srgbClr val="000000"/>
                </a:solidFill>
                <a:effectLst/>
                <a:latin typeface="Times New Roman" panose="02020603050405020304" pitchFamily="18" charset="0"/>
                <a:cs typeface="Times New Roman" panose="02020603050405020304" pitchFamily="18" charset="0"/>
              </a:rPr>
              <a:t>komunikāciju</a:t>
            </a:r>
            <a:r>
              <a:rPr lang="lv-LV" sz="3200" b="0" i="0" u="none" strike="noStrike" dirty="0">
                <a:solidFill>
                  <a:srgbClr val="000000"/>
                </a:solidFill>
                <a:effectLst/>
                <a:latin typeface="Times New Roman" panose="02020603050405020304" pitchFamily="18" charset="0"/>
                <a:cs typeface="Times New Roman" panose="02020603050405020304" pitchFamily="18" charset="0"/>
              </a:rPr>
              <a:t>;</a:t>
            </a:r>
          </a:p>
          <a:p>
            <a:r>
              <a:rPr lang="lv-LV" sz="3200" b="0" i="0" u="none" strike="noStrike" dirty="0">
                <a:solidFill>
                  <a:srgbClr val="000000"/>
                </a:solidFill>
                <a:effectLst/>
                <a:latin typeface="Times New Roman" panose="02020603050405020304" pitchFamily="18" charset="0"/>
                <a:cs typeface="Times New Roman" panose="02020603050405020304" pitchFamily="18" charset="0"/>
              </a:rPr>
              <a:t>Piedalās aktivitātēs un apgūst to organizēšanu un rīkošanu personiskās līderības, pilsoniskuma un </a:t>
            </a:r>
            <a:r>
              <a:rPr lang="lv-LV" sz="3200" b="0" i="0" u="none" strike="noStrike" dirty="0" err="1">
                <a:solidFill>
                  <a:srgbClr val="000000"/>
                </a:solidFill>
                <a:effectLst/>
                <a:latin typeface="Times New Roman" panose="02020603050405020304" pitchFamily="18" charset="0"/>
                <a:cs typeface="Times New Roman" panose="02020603050405020304" pitchFamily="18" charset="0"/>
              </a:rPr>
              <a:t>uzņēmējspējas</a:t>
            </a:r>
            <a:r>
              <a:rPr lang="lv-LV" sz="3200" b="0" i="0" u="none" strike="noStrike" dirty="0">
                <a:solidFill>
                  <a:srgbClr val="000000"/>
                </a:solidFill>
                <a:effectLst/>
                <a:latin typeface="Times New Roman" panose="02020603050405020304" pitchFamily="18" charset="0"/>
                <a:cs typeface="Times New Roman" panose="02020603050405020304" pitchFamily="18" charset="0"/>
              </a:rPr>
              <a:t> attīstīšanai;</a:t>
            </a:r>
          </a:p>
          <a:p>
            <a:r>
              <a:rPr lang="lv-LV" sz="3200" b="0" i="0" u="none" strike="noStrike" dirty="0">
                <a:solidFill>
                  <a:srgbClr val="C00000"/>
                </a:solidFill>
                <a:effectLst/>
                <a:latin typeface="Times New Roman" panose="02020603050405020304" pitchFamily="18" charset="0"/>
                <a:cs typeface="Times New Roman" panose="02020603050405020304" pitchFamily="18" charset="0"/>
              </a:rPr>
              <a:t>Saņem regulāru atgriezenisko saiti </a:t>
            </a:r>
            <a:r>
              <a:rPr lang="lv-LV" sz="3200" b="0" i="0" u="none" strike="noStrike" dirty="0">
                <a:solidFill>
                  <a:srgbClr val="000000"/>
                </a:solidFill>
                <a:effectLst/>
                <a:latin typeface="Times New Roman" panose="02020603050405020304" pitchFamily="18" charset="0"/>
                <a:cs typeface="Times New Roman" panose="02020603050405020304" pitchFamily="18" charset="0"/>
              </a:rPr>
              <a:t>par rīcību un komunikācijas veidu apgūtajiem līderības jautājumiem mācību stundās un ārpus mācību stundas</a:t>
            </a:r>
          </a:p>
          <a:p>
            <a:endParaRPr lang="lv-LV" sz="28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en-US" sz="1800" dirty="0"/>
          </a:p>
          <a:p>
            <a:endParaRPr lang="lv-LV" dirty="0"/>
          </a:p>
        </p:txBody>
      </p:sp>
      <p:sp>
        <p:nvSpPr>
          <p:cNvPr id="4" name="Title 26">
            <a:extLst>
              <a:ext uri="{FF2B5EF4-FFF2-40B4-BE49-F238E27FC236}">
                <a16:creationId xmlns:a16="http://schemas.microsoft.com/office/drawing/2014/main" id="{D5FB9CE7-4B06-4104-AE28-D505AE81E8C1}"/>
              </a:ext>
            </a:extLst>
          </p:cNvPr>
          <p:cNvSpPr>
            <a:spLocks noGrp="1"/>
          </p:cNvSpPr>
          <p:nvPr>
            <p:ph type="title"/>
          </p:nvPr>
        </p:nvSpPr>
        <p:spPr>
          <a:xfrm>
            <a:off x="345238" y="258012"/>
            <a:ext cx="5023467" cy="515791"/>
          </a:xfrm>
        </p:spPr>
        <p:txBody>
          <a:bodyPr>
            <a:normAutofit fontScale="90000"/>
          </a:bodyPr>
          <a:lstStyle/>
          <a:p>
            <a:r>
              <a:rPr lang="en-US" b="1" dirty="0" err="1">
                <a:solidFill>
                  <a:srgbClr val="002060"/>
                </a:solidFill>
                <a:latin typeface="Times New Roman" panose="02020603050405020304" pitchFamily="18" charset="0"/>
                <a:cs typeface="Times New Roman" panose="02020603050405020304" pitchFamily="18" charset="0"/>
              </a:rPr>
              <a:t>Skolēna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skatu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punkts</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CEA573-4499-44C5-95D6-DAE58B12B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C2215BC-AD5A-41FD-859A-CA78D6456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7" name="Picture 6">
            <a:extLst>
              <a:ext uri="{FF2B5EF4-FFF2-40B4-BE49-F238E27FC236}">
                <a16:creationId xmlns:a16="http://schemas.microsoft.com/office/drawing/2014/main" id="{3D759BAE-F119-475F-8E19-D26388299D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8" name="Picture 7">
            <a:extLst>
              <a:ext uri="{FF2B5EF4-FFF2-40B4-BE49-F238E27FC236}">
                <a16:creationId xmlns:a16="http://schemas.microsoft.com/office/drawing/2014/main" id="{46267C49-0D50-4569-A543-56FED98327CE}"/>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11694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BAEC-0AB7-BAEF-8835-7AB00DBC3785}"/>
              </a:ext>
            </a:extLst>
          </p:cNvPr>
          <p:cNvSpPr>
            <a:spLocks noGrp="1"/>
          </p:cNvSpPr>
          <p:nvPr>
            <p:ph type="title"/>
          </p:nvPr>
        </p:nvSpPr>
        <p:spPr>
          <a:xfrm>
            <a:off x="368561" y="172923"/>
            <a:ext cx="5342104" cy="791680"/>
          </a:xfrm>
        </p:spPr>
        <p:txBody>
          <a:bodyPr>
            <a:noAutofit/>
          </a:bodyPr>
          <a:lstStyle/>
          <a:p>
            <a:r>
              <a:rPr lang="lv-LV" sz="4400" b="1" dirty="0" err="1">
                <a:solidFill>
                  <a:srgbClr val="C00000"/>
                </a:solidFill>
                <a:latin typeface="Times New Roman" panose="02020603050405020304" pitchFamily="18" charset="0"/>
                <a:cs typeface="Times New Roman" panose="02020603050405020304" pitchFamily="18" charset="0"/>
              </a:rPr>
              <a:t>LiM</a:t>
            </a:r>
            <a:r>
              <a:rPr lang="lv-LV" sz="4400" b="1" dirty="0">
                <a:solidFill>
                  <a:srgbClr val="C00000"/>
                </a:solidFill>
                <a:latin typeface="Times New Roman" panose="02020603050405020304" pitchFamily="18" charset="0"/>
                <a:cs typeface="Times New Roman" panose="02020603050405020304" pitchFamily="18" charset="0"/>
              </a:rPr>
              <a:t> 2025./2026.</a:t>
            </a:r>
            <a:endParaRPr lang="en-GB" sz="4400" b="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E8C7C-36F0-36FC-FB96-C56EE2C5E169}"/>
              </a:ext>
            </a:extLst>
          </p:cNvPr>
          <p:cNvSpPr txBox="1"/>
          <p:nvPr/>
        </p:nvSpPr>
        <p:spPr>
          <a:xfrm>
            <a:off x="1" y="1128572"/>
            <a:ext cx="7562850" cy="5262979"/>
          </a:xfrm>
          <a:prstGeom prst="rect">
            <a:avLst/>
          </a:prstGeom>
          <a:noFill/>
        </p:spPr>
        <p:txBody>
          <a:bodyPr wrap="square" rtlCol="0">
            <a:spAutoFit/>
          </a:bodyPr>
          <a:lstStyle/>
          <a:p>
            <a:r>
              <a:rPr lang="lv-LV" sz="3200" dirty="0">
                <a:solidFill>
                  <a:srgbClr val="0070C0"/>
                </a:solidFill>
                <a:latin typeface="Times New Roman" panose="02020603050405020304" pitchFamily="18" charset="0"/>
                <a:cs typeface="Times New Roman" panose="02020603050405020304" pitchFamily="18" charset="0"/>
              </a:rPr>
              <a:t>1. LiM klases stundas – katru mēnesi 1:</a:t>
            </a:r>
          </a:p>
          <a:p>
            <a:pPr marL="342900" indent="-34290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1. – 3.klase – visa mācību gada garumā 1. – 3.paradums.</a:t>
            </a:r>
          </a:p>
          <a:p>
            <a:pPr marL="342900" indent="-342900">
              <a:buFont typeface="Arial" panose="020B0604020202020204" pitchFamily="34" charset="0"/>
              <a:buChar char="•"/>
            </a:pPr>
            <a:r>
              <a:rPr lang="lv-LV" sz="2400" dirty="0">
                <a:latin typeface="Times New Roman" panose="02020603050405020304" pitchFamily="18" charset="0"/>
                <a:cs typeface="Times New Roman" panose="02020603050405020304" pitchFamily="18" charset="0"/>
              </a:rPr>
              <a:t>4. - 9.klase – 1.semestris – 7 paradumu koks, 1.-3.paradums</a:t>
            </a:r>
          </a:p>
          <a:p>
            <a:r>
              <a:rPr lang="lv-LV" sz="2400" dirty="0">
                <a:latin typeface="Times New Roman" panose="02020603050405020304" pitchFamily="18" charset="0"/>
                <a:cs typeface="Times New Roman" panose="02020603050405020304" pitchFamily="18" charset="0"/>
              </a:rPr>
              <a:t>                    2.semestris – 4. – 7.paradums</a:t>
            </a:r>
            <a:endParaRPr lang="en-GB" sz="2400" dirty="0">
              <a:latin typeface="Times New Roman" panose="02020603050405020304" pitchFamily="18" charset="0"/>
              <a:cs typeface="Times New Roman" panose="02020603050405020304" pitchFamily="18" charset="0"/>
            </a:endParaRPr>
          </a:p>
          <a:p>
            <a:endParaRPr lang="lv-LV" sz="3200" dirty="0">
              <a:latin typeface="Times New Roman" panose="02020603050405020304" pitchFamily="18" charset="0"/>
              <a:cs typeface="Times New Roman" panose="02020603050405020304" pitchFamily="18" charset="0"/>
            </a:endParaRPr>
          </a:p>
          <a:p>
            <a:r>
              <a:rPr lang="lv-LV" sz="3200" dirty="0">
                <a:solidFill>
                  <a:srgbClr val="0070C0"/>
                </a:solidFill>
                <a:latin typeface="Times New Roman" panose="02020603050405020304" pitchFamily="18" charset="0"/>
                <a:cs typeface="Times New Roman" panose="02020603050405020304" pitchFamily="18" charset="0"/>
              </a:rPr>
              <a:t>2. Konkurss «Līderis manī gada balva» (aprīļa beigās) </a:t>
            </a:r>
            <a:r>
              <a:rPr lang="lv-LV" sz="2400" dirty="0">
                <a:latin typeface="Times New Roman" panose="02020603050405020304" pitchFamily="18" charset="0"/>
                <a:cs typeface="Times New Roman" panose="02020603050405020304" pitchFamily="18" charset="0"/>
              </a:rPr>
              <a:t>– izvērtējums saskaņā ar nolikumu individuāli un klasēm),</a:t>
            </a:r>
          </a:p>
          <a:p>
            <a:pPr marL="285750" indent="-285750">
              <a:buFont typeface="Arial" panose="020B0604020202020204" pitchFamily="34" charset="0"/>
              <a:buChar char="•"/>
            </a:pPr>
            <a:endParaRPr lang="lv-LV" sz="3200" dirty="0">
              <a:latin typeface="Times New Roman" panose="02020603050405020304" pitchFamily="18" charset="0"/>
              <a:cs typeface="Times New Roman" panose="02020603050405020304" pitchFamily="18" charset="0"/>
            </a:endParaRPr>
          </a:p>
          <a:p>
            <a:r>
              <a:rPr lang="lv-LV" sz="3200" dirty="0">
                <a:solidFill>
                  <a:srgbClr val="0070C0"/>
                </a:solidFill>
                <a:latin typeface="Times New Roman" panose="02020603050405020304" pitchFamily="18" charset="0"/>
                <a:cs typeface="Times New Roman" panose="02020603050405020304" pitchFamily="18" charset="0"/>
              </a:rPr>
              <a:t>3. LiM nodarbības pedagogiem </a:t>
            </a:r>
            <a:r>
              <a:rPr lang="lv-LV" sz="2400" dirty="0">
                <a:latin typeface="Times New Roman" panose="02020603050405020304" pitchFamily="18" charset="0"/>
                <a:cs typeface="Times New Roman" panose="02020603050405020304" pitchFamily="18" charset="0"/>
              </a:rPr>
              <a:t>(orientējoši skolēnu brīvlaikos)</a:t>
            </a:r>
          </a:p>
        </p:txBody>
      </p:sp>
      <p:pic>
        <p:nvPicPr>
          <p:cNvPr id="5" name="Picture 4">
            <a:extLst>
              <a:ext uri="{FF2B5EF4-FFF2-40B4-BE49-F238E27FC236}">
                <a16:creationId xmlns:a16="http://schemas.microsoft.com/office/drawing/2014/main" id="{7720E816-468C-46DD-AE00-C94633051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FC9C5507-16AF-4AD9-A705-411919FFA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7" name="Picture 6">
            <a:extLst>
              <a:ext uri="{FF2B5EF4-FFF2-40B4-BE49-F238E27FC236}">
                <a16:creationId xmlns:a16="http://schemas.microsoft.com/office/drawing/2014/main" id="{0308D83D-5E40-4A10-ADCA-79D3AFC93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8" name="Picture 7">
            <a:extLst>
              <a:ext uri="{FF2B5EF4-FFF2-40B4-BE49-F238E27FC236}">
                <a16:creationId xmlns:a16="http://schemas.microsoft.com/office/drawing/2014/main" id="{8DF0EE9E-1540-476C-9D8A-75EEDC2EEAEE}"/>
              </a:ext>
            </a:extLst>
          </p:cNvPr>
          <p:cNvPicPr>
            <a:picLocks noChangeAspect="1"/>
          </p:cNvPicPr>
          <p:nvPr/>
        </p:nvPicPr>
        <p:blipFill>
          <a:blip r:embed="rId5"/>
          <a:stretch>
            <a:fillRect/>
          </a:stretch>
        </p:blipFill>
        <p:spPr>
          <a:xfrm>
            <a:off x="11562443" y="73122"/>
            <a:ext cx="485090" cy="495641"/>
          </a:xfrm>
          <a:prstGeom prst="rect">
            <a:avLst/>
          </a:prstGeom>
        </p:spPr>
      </p:pic>
      <p:pic>
        <p:nvPicPr>
          <p:cNvPr id="9" name="Picture 8">
            <a:extLst>
              <a:ext uri="{FF2B5EF4-FFF2-40B4-BE49-F238E27FC236}">
                <a16:creationId xmlns:a16="http://schemas.microsoft.com/office/drawing/2014/main" id="{FDE3E4A7-8DFB-40BE-B495-01D3297DACA7}"/>
              </a:ext>
            </a:extLst>
          </p:cNvPr>
          <p:cNvPicPr>
            <a:picLocks noChangeAspect="1"/>
          </p:cNvPicPr>
          <p:nvPr/>
        </p:nvPicPr>
        <p:blipFill>
          <a:blip r:embed="rId6"/>
          <a:stretch>
            <a:fillRect/>
          </a:stretch>
        </p:blipFill>
        <p:spPr>
          <a:xfrm>
            <a:off x="7066437" y="2603593"/>
            <a:ext cx="4981096" cy="2803889"/>
          </a:xfrm>
          <a:prstGeom prst="rect">
            <a:avLst/>
          </a:prstGeom>
        </p:spPr>
      </p:pic>
    </p:spTree>
    <p:extLst>
      <p:ext uri="{BB962C8B-B14F-4D97-AF65-F5344CB8AC3E}">
        <p14:creationId xmlns:p14="http://schemas.microsoft.com/office/powerpoint/2010/main" val="248528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0C37-9EA4-59C5-1059-71D998EDD621}"/>
              </a:ext>
            </a:extLst>
          </p:cNvPr>
          <p:cNvSpPr>
            <a:spLocks noGrp="1"/>
          </p:cNvSpPr>
          <p:nvPr>
            <p:ph type="title"/>
          </p:nvPr>
        </p:nvSpPr>
        <p:spPr>
          <a:xfrm>
            <a:off x="2206068" y="482699"/>
            <a:ext cx="7729728" cy="927482"/>
          </a:xfrm>
        </p:spPr>
        <p:txBody>
          <a:bodyPr>
            <a:normAutofit/>
          </a:bodyPr>
          <a:lstStyle/>
          <a:p>
            <a:r>
              <a:rPr lang="lv-LV" sz="3600" b="1" dirty="0">
                <a:solidFill>
                  <a:srgbClr val="C00000"/>
                </a:solidFill>
                <a:latin typeface="Times New Roman" panose="02020603050405020304" pitchFamily="18" charset="0"/>
                <a:cs typeface="Times New Roman" panose="02020603050405020304" pitchFamily="18" charset="0"/>
              </a:rPr>
              <a:t>Kas ir «līderis manī»?</a:t>
            </a:r>
            <a:endParaRPr lang="en-GB" sz="36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F796D8-8124-794E-402C-0610281442F9}"/>
              </a:ext>
            </a:extLst>
          </p:cNvPr>
          <p:cNvSpPr>
            <a:spLocks noGrp="1"/>
          </p:cNvSpPr>
          <p:nvPr>
            <p:ph idx="1"/>
          </p:nvPr>
        </p:nvSpPr>
        <p:spPr>
          <a:xfrm>
            <a:off x="579421" y="1612067"/>
            <a:ext cx="10983021" cy="5006847"/>
          </a:xfrm>
        </p:spPr>
        <p:txBody>
          <a:bodyPr>
            <a:normAutofit fontScale="92500" lnSpcReduction="20000"/>
          </a:bodyPr>
          <a:lstStyle/>
          <a:p>
            <a:pPr marL="0" indent="0" algn="just" rtl="0" fontAlgn="base">
              <a:buNone/>
            </a:pPr>
            <a:r>
              <a:rPr lang="lv-LV" sz="3200" b="0" i="0" u="sng" dirty="0">
                <a:solidFill>
                  <a:srgbClr val="001B49"/>
                </a:solidFill>
                <a:effectLst/>
                <a:latin typeface="Times New Roman" panose="02020603050405020304" pitchFamily="18" charset="0"/>
                <a:cs typeface="Times New Roman" panose="02020603050405020304" pitchFamily="18" charset="0"/>
              </a:rPr>
              <a:t>“Līderis manī”</a:t>
            </a:r>
            <a:r>
              <a:rPr lang="lv-LV" sz="3200" b="0" i="0" u="none" strike="noStrike" dirty="0">
                <a:solidFill>
                  <a:srgbClr val="001B49"/>
                </a:solidFill>
                <a:effectLst/>
                <a:latin typeface="Times New Roman" panose="02020603050405020304" pitchFamily="18" charset="0"/>
                <a:cs typeface="Times New Roman" panose="02020603050405020304" pitchFamily="18" charset="0"/>
              </a:rPr>
              <a:t> ir starptautisks pārmaiņu process izglītībā, kura pamatā ir:</a:t>
            </a:r>
            <a:r>
              <a:rPr lang="en-US" sz="3200" b="0" i="0" dirty="0">
                <a:solidFill>
                  <a:srgbClr val="001B49"/>
                </a:solidFill>
                <a:effectLst/>
                <a:latin typeface="Times New Roman" panose="02020603050405020304" pitchFamily="18" charset="0"/>
                <a:cs typeface="Times New Roman" panose="02020603050405020304" pitchFamily="18" charset="0"/>
              </a:rPr>
              <a:t>​</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just" rtl="0" fontAlgn="base">
              <a:buFont typeface="Arial" panose="020B0604020202020204" pitchFamily="34" charset="0"/>
              <a:buChar char="•"/>
            </a:pPr>
            <a:r>
              <a:rPr lang="lv-LV" sz="3200" b="0" i="0" u="none" strike="noStrike" dirty="0">
                <a:solidFill>
                  <a:srgbClr val="001B49"/>
                </a:solidFill>
                <a:effectLst/>
                <a:latin typeface="Times New Roman" panose="02020603050405020304" pitchFamily="18" charset="0"/>
                <a:cs typeface="Times New Roman" panose="02020603050405020304" pitchFamily="18" charset="0"/>
              </a:rPr>
              <a:t>personiskās līderības koncepts, ar kuru iepazīstas skolēni, pedagogi un vecāki, </a:t>
            </a:r>
            <a:r>
              <a:rPr lang="en-US" sz="3200" b="0" i="0" dirty="0">
                <a:solidFill>
                  <a:srgbClr val="001B49"/>
                </a:solidFill>
                <a:effectLst/>
                <a:latin typeface="Times New Roman" panose="02020603050405020304" pitchFamily="18" charset="0"/>
                <a:cs typeface="Times New Roman" panose="02020603050405020304" pitchFamily="18" charset="0"/>
              </a:rPr>
              <a:t>​</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just" rtl="0" fontAlgn="base">
              <a:buFont typeface="Arial" panose="020B0604020202020204" pitchFamily="34" charset="0"/>
              <a:buChar char="•"/>
            </a:pPr>
            <a:r>
              <a:rPr lang="lv-LV" sz="3200" b="0" i="0" u="none" strike="noStrike" dirty="0">
                <a:solidFill>
                  <a:srgbClr val="001B49"/>
                </a:solidFill>
                <a:effectLst/>
                <a:latin typeface="Times New Roman" panose="02020603050405020304" pitchFamily="18" charset="0"/>
                <a:cs typeface="Times New Roman" panose="02020603050405020304" pitchFamily="18" charset="0"/>
              </a:rPr>
              <a:t>pedagoģisko pārmaiņu kopums, ar kura palīdzību izglītības iestāde spēj pilnveidot tās darbību, lai skolēni var iemācīties izvirzīt, sasniegt un izvērtēt savus mērķus dzīvē.</a:t>
            </a:r>
            <a:r>
              <a:rPr lang="lv-LV" sz="3200" b="0" i="0" dirty="0">
                <a:solidFill>
                  <a:srgbClr val="001B49"/>
                </a:solidFill>
                <a:effectLst/>
                <a:latin typeface="Times New Roman" panose="02020603050405020304" pitchFamily="18" charset="0"/>
                <a:cs typeface="Times New Roman" panose="02020603050405020304" pitchFamily="18" charset="0"/>
              </a:rPr>
              <a:t>​</a:t>
            </a:r>
          </a:p>
          <a:p>
            <a:pPr algn="just" fontAlgn="base"/>
            <a:r>
              <a:rPr lang="lv-LV" sz="3200" b="1" i="0" dirty="0">
                <a:solidFill>
                  <a:srgbClr val="0070C0"/>
                </a:solidFill>
                <a:effectLst/>
                <a:latin typeface="Times New Roman" panose="02020603050405020304" pitchFamily="18" charset="0"/>
                <a:cs typeface="Times New Roman" panose="02020603050405020304" pitchFamily="18" charset="0"/>
              </a:rPr>
              <a:t>Starptautiska kopīgas mācīšanās iniciatīva, kura sākās līdz ar tās dibinātāja Stīvena </a:t>
            </a:r>
            <a:r>
              <a:rPr lang="lv-LV" sz="3200" b="1" i="0" dirty="0" err="1">
                <a:solidFill>
                  <a:srgbClr val="0070C0"/>
                </a:solidFill>
                <a:effectLst/>
                <a:latin typeface="Times New Roman" panose="02020603050405020304" pitchFamily="18" charset="0"/>
                <a:cs typeface="Times New Roman" panose="02020603050405020304" pitchFamily="18" charset="0"/>
              </a:rPr>
              <a:t>Koveja</a:t>
            </a:r>
            <a:r>
              <a:rPr lang="lv-LV" sz="3200" b="1" i="0" dirty="0">
                <a:solidFill>
                  <a:srgbClr val="0070C0"/>
                </a:solidFill>
                <a:effectLst/>
                <a:latin typeface="Times New Roman" panose="02020603050405020304" pitchFamily="18" charset="0"/>
                <a:cs typeface="Times New Roman" panose="02020603050405020304" pitchFamily="18" charset="0"/>
              </a:rPr>
              <a:t> visu laiku veiksmīgāko apmācības programmu </a:t>
            </a:r>
            <a:r>
              <a:rPr lang="lv-LV" sz="3200" b="1" i="0" dirty="0">
                <a:solidFill>
                  <a:srgbClr val="C00000"/>
                </a:solidFill>
                <a:effectLst/>
                <a:latin typeface="Times New Roman" panose="02020603050405020304" pitchFamily="18" charset="0"/>
                <a:cs typeface="Times New Roman" panose="02020603050405020304" pitchFamily="18" charset="0"/>
              </a:rPr>
              <a:t>“7 ļoti veiksmīgu cilvēku paradumi” </a:t>
            </a:r>
            <a:r>
              <a:rPr lang="lv-LV" sz="3200" b="1" i="0" dirty="0">
                <a:solidFill>
                  <a:srgbClr val="0070C0"/>
                </a:solidFill>
                <a:effectLst/>
                <a:latin typeface="Times New Roman" panose="02020603050405020304" pitchFamily="18" charset="0"/>
                <a:cs typeface="Times New Roman" panose="02020603050405020304" pitchFamily="18" charset="0"/>
              </a:rPr>
              <a:t>un kuru īsteno </a:t>
            </a:r>
            <a:r>
              <a:rPr lang="lv-LV" sz="3200" b="1" i="1" dirty="0">
                <a:solidFill>
                  <a:srgbClr val="0070C0"/>
                </a:solidFill>
                <a:effectLst/>
                <a:latin typeface="Times New Roman" panose="02020603050405020304" pitchFamily="18" charset="0"/>
                <a:cs typeface="Times New Roman" panose="02020603050405020304" pitchFamily="18" charset="0"/>
              </a:rPr>
              <a:t>Franklin </a:t>
            </a:r>
            <a:r>
              <a:rPr lang="lv-LV" sz="3200" b="1" i="1" dirty="0" err="1">
                <a:solidFill>
                  <a:srgbClr val="0070C0"/>
                </a:solidFill>
                <a:effectLst/>
                <a:latin typeface="Times New Roman" panose="02020603050405020304" pitchFamily="18" charset="0"/>
                <a:cs typeface="Times New Roman" panose="02020603050405020304" pitchFamily="18" charset="0"/>
              </a:rPr>
              <a:t>Covey</a:t>
            </a:r>
            <a:r>
              <a:rPr lang="lv-LV" sz="3200" b="1" i="0" dirty="0">
                <a:solidFill>
                  <a:srgbClr val="0070C0"/>
                </a:solidFill>
                <a:effectLst/>
                <a:latin typeface="Times New Roman" panose="02020603050405020304" pitchFamily="18" charset="0"/>
                <a:cs typeface="Times New Roman" panose="02020603050405020304" pitchFamily="18" charset="0"/>
              </a:rPr>
              <a:t>, Top20 pasaules kompānija līderības izglītības jomā.</a:t>
            </a:r>
          </a:p>
          <a:p>
            <a:pPr algn="just" rtl="0" fontAlgn="base">
              <a:buFont typeface="Arial" panose="020B0604020202020204" pitchFamily="34" charset="0"/>
              <a:buChar char="•"/>
            </a:pPr>
            <a:endParaRPr lang="lv-LV" sz="3200" b="0" i="0" dirty="0">
              <a:solidFill>
                <a:srgbClr val="000000"/>
              </a:solidFill>
              <a:effectLst/>
              <a:latin typeface="Times New Roman" panose="02020603050405020304" pitchFamily="18"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79210811-04A6-8C50-2C95-21A022761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BF914C5A-0227-D6F6-35E2-9D48D0E29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6" name="Picture 5">
            <a:extLst>
              <a:ext uri="{FF2B5EF4-FFF2-40B4-BE49-F238E27FC236}">
                <a16:creationId xmlns:a16="http://schemas.microsoft.com/office/drawing/2014/main" id="{315B726F-2286-4625-AD94-97E3AE229C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7" name="Picture 6">
            <a:extLst>
              <a:ext uri="{FF2B5EF4-FFF2-40B4-BE49-F238E27FC236}">
                <a16:creationId xmlns:a16="http://schemas.microsoft.com/office/drawing/2014/main" id="{F4E491F6-88C4-461A-38E4-5206341170E1}"/>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383454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FE98-B37A-4399-B882-C40756E75AA9}"/>
              </a:ext>
            </a:extLst>
          </p:cNvPr>
          <p:cNvSpPr>
            <a:spLocks noGrp="1"/>
          </p:cNvSpPr>
          <p:nvPr>
            <p:ph type="title"/>
          </p:nvPr>
        </p:nvSpPr>
        <p:spPr>
          <a:xfrm>
            <a:off x="381741" y="479767"/>
            <a:ext cx="4548704" cy="721495"/>
          </a:xfrm>
        </p:spPr>
        <p:txBody>
          <a:bodyPr>
            <a:noAutofit/>
          </a:bodyPr>
          <a:lstStyle/>
          <a:p>
            <a:r>
              <a:rPr lang="lv-LV" sz="4000" b="1" dirty="0" err="1">
                <a:solidFill>
                  <a:srgbClr val="C00000"/>
                </a:solidFill>
                <a:latin typeface="Times New Roman" panose="02020603050405020304" pitchFamily="18" charset="0"/>
                <a:cs typeface="Times New Roman" panose="02020603050405020304" pitchFamily="18" charset="0"/>
              </a:rPr>
              <a:t>LiM</a:t>
            </a:r>
            <a:r>
              <a:rPr lang="lv-LV" sz="4000" b="1" dirty="0">
                <a:solidFill>
                  <a:srgbClr val="C00000"/>
                </a:solidFill>
                <a:latin typeface="Times New Roman" panose="02020603050405020304" pitchFamily="18" charset="0"/>
                <a:cs typeface="Times New Roman" panose="02020603050405020304" pitchFamily="18" charset="0"/>
              </a:rPr>
              <a:t> 2025./2026.</a:t>
            </a:r>
            <a:endParaRPr lang="en-GB" sz="4000" b="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6D4B9AA-94F7-43C8-8231-354B8E9AB0CB}"/>
              </a:ext>
            </a:extLst>
          </p:cNvPr>
          <p:cNvSpPr txBox="1"/>
          <p:nvPr/>
        </p:nvSpPr>
        <p:spPr>
          <a:xfrm>
            <a:off x="195464" y="4090283"/>
            <a:ext cx="6153148" cy="2215991"/>
          </a:xfrm>
          <a:prstGeom prst="rect">
            <a:avLst/>
          </a:prstGeom>
          <a:noFill/>
        </p:spPr>
        <p:txBody>
          <a:bodyPr wrap="square" rtlCol="0">
            <a:spAutoFit/>
          </a:bodyPr>
          <a:lstStyle/>
          <a:p>
            <a:pPr marL="457200" indent="-457200">
              <a:buFont typeface="Arial" panose="020B0604020202020204" pitchFamily="34" charset="0"/>
              <a:buChar char="•"/>
            </a:pPr>
            <a:r>
              <a:rPr lang="lv-LV" sz="3200" dirty="0">
                <a:solidFill>
                  <a:srgbClr val="0070C0"/>
                </a:solidFill>
                <a:latin typeface="Times New Roman" panose="02020603050405020304" pitchFamily="18" charset="0"/>
                <a:cs typeface="Times New Roman" panose="02020603050405020304" pitchFamily="18" charset="0"/>
              </a:rPr>
              <a:t>konkurss «Pozitīva uzvedība – ceļš uz panākumiem» </a:t>
            </a:r>
          </a:p>
          <a:p>
            <a:r>
              <a:rPr lang="lv-LV" sz="2800" dirty="0">
                <a:latin typeface="Times New Roman" panose="02020603050405020304" pitchFamily="18" charset="0"/>
                <a:cs typeface="Times New Roman" panose="02020603050405020304" pitchFamily="18" charset="0"/>
              </a:rPr>
              <a:t>(pozitīvie ieraksti e-klasē, kas balstīti 7 paradumos)</a:t>
            </a:r>
          </a:p>
          <a:p>
            <a:endParaRPr lang="lv-LV" dirty="0"/>
          </a:p>
        </p:txBody>
      </p:sp>
      <p:pic>
        <p:nvPicPr>
          <p:cNvPr id="4" name="Picture 3">
            <a:extLst>
              <a:ext uri="{FF2B5EF4-FFF2-40B4-BE49-F238E27FC236}">
                <a16:creationId xmlns:a16="http://schemas.microsoft.com/office/drawing/2014/main" id="{3FC2AF04-548D-4205-AAFD-0E2BFE84F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8B74EDED-B9ED-403E-B83A-2241B9BC1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6" name="Picture 5">
            <a:extLst>
              <a:ext uri="{FF2B5EF4-FFF2-40B4-BE49-F238E27FC236}">
                <a16:creationId xmlns:a16="http://schemas.microsoft.com/office/drawing/2014/main" id="{A3D9FAF3-C096-43D5-9C86-572C6AB6F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7" name="Picture 6">
            <a:extLst>
              <a:ext uri="{FF2B5EF4-FFF2-40B4-BE49-F238E27FC236}">
                <a16:creationId xmlns:a16="http://schemas.microsoft.com/office/drawing/2014/main" id="{77A4767A-5FE7-4AFE-98E2-0485ED97BE7C}"/>
              </a:ext>
            </a:extLst>
          </p:cNvPr>
          <p:cNvPicPr>
            <a:picLocks noChangeAspect="1"/>
          </p:cNvPicPr>
          <p:nvPr/>
        </p:nvPicPr>
        <p:blipFill>
          <a:blip r:embed="rId5"/>
          <a:stretch>
            <a:fillRect/>
          </a:stretch>
        </p:blipFill>
        <p:spPr>
          <a:xfrm>
            <a:off x="11562443" y="73122"/>
            <a:ext cx="485090" cy="495641"/>
          </a:xfrm>
          <a:prstGeom prst="rect">
            <a:avLst/>
          </a:prstGeom>
        </p:spPr>
      </p:pic>
      <p:pic>
        <p:nvPicPr>
          <p:cNvPr id="8" name="Picture 7">
            <a:extLst>
              <a:ext uri="{FF2B5EF4-FFF2-40B4-BE49-F238E27FC236}">
                <a16:creationId xmlns:a16="http://schemas.microsoft.com/office/drawing/2014/main" id="{41ADDFC6-1F63-4682-96AB-3EAF877FF9C9}"/>
              </a:ext>
            </a:extLst>
          </p:cNvPr>
          <p:cNvPicPr>
            <a:picLocks noChangeAspect="1"/>
          </p:cNvPicPr>
          <p:nvPr/>
        </p:nvPicPr>
        <p:blipFill>
          <a:blip r:embed="rId6"/>
          <a:stretch>
            <a:fillRect/>
          </a:stretch>
        </p:blipFill>
        <p:spPr>
          <a:xfrm>
            <a:off x="5931967" y="687579"/>
            <a:ext cx="3264860" cy="5973561"/>
          </a:xfrm>
          <a:prstGeom prst="rect">
            <a:avLst/>
          </a:prstGeom>
        </p:spPr>
      </p:pic>
      <p:pic>
        <p:nvPicPr>
          <p:cNvPr id="9" name="Picture 8">
            <a:extLst>
              <a:ext uri="{FF2B5EF4-FFF2-40B4-BE49-F238E27FC236}">
                <a16:creationId xmlns:a16="http://schemas.microsoft.com/office/drawing/2014/main" id="{8CEDA6B0-4EBF-44B8-8E75-1AA9C7D55020}"/>
              </a:ext>
            </a:extLst>
          </p:cNvPr>
          <p:cNvPicPr>
            <a:picLocks noChangeAspect="1"/>
          </p:cNvPicPr>
          <p:nvPr/>
        </p:nvPicPr>
        <p:blipFill>
          <a:blip r:embed="rId7"/>
          <a:stretch>
            <a:fillRect/>
          </a:stretch>
        </p:blipFill>
        <p:spPr>
          <a:xfrm>
            <a:off x="8982564" y="3018866"/>
            <a:ext cx="3198867" cy="3642274"/>
          </a:xfrm>
          <a:prstGeom prst="rect">
            <a:avLst/>
          </a:prstGeom>
        </p:spPr>
      </p:pic>
      <p:pic>
        <p:nvPicPr>
          <p:cNvPr id="13" name="Picture 12">
            <a:extLst>
              <a:ext uri="{FF2B5EF4-FFF2-40B4-BE49-F238E27FC236}">
                <a16:creationId xmlns:a16="http://schemas.microsoft.com/office/drawing/2014/main" id="{C40B3DA8-3E97-43CF-B8D9-CE4613F51663}"/>
              </a:ext>
            </a:extLst>
          </p:cNvPr>
          <p:cNvPicPr>
            <a:picLocks noChangeAspect="1"/>
          </p:cNvPicPr>
          <p:nvPr/>
        </p:nvPicPr>
        <p:blipFill>
          <a:blip r:embed="rId8"/>
          <a:stretch>
            <a:fillRect/>
          </a:stretch>
        </p:blipFill>
        <p:spPr>
          <a:xfrm>
            <a:off x="1123282" y="1882650"/>
            <a:ext cx="3264860" cy="1252924"/>
          </a:xfrm>
          <a:prstGeom prst="rect">
            <a:avLst/>
          </a:prstGeom>
        </p:spPr>
      </p:pic>
    </p:spTree>
    <p:extLst>
      <p:ext uri="{BB962C8B-B14F-4D97-AF65-F5344CB8AC3E}">
        <p14:creationId xmlns:p14="http://schemas.microsoft.com/office/powerpoint/2010/main" val="159915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F36B33-4CC5-8E86-9734-3B736FFF1FF4}"/>
              </a:ext>
            </a:extLst>
          </p:cNvPr>
          <p:cNvSpPr txBox="1"/>
          <p:nvPr/>
        </p:nvSpPr>
        <p:spPr>
          <a:xfrm>
            <a:off x="3772118" y="6235788"/>
            <a:ext cx="6097508" cy="523220"/>
          </a:xfrm>
          <a:prstGeom prst="rect">
            <a:avLst/>
          </a:prstGeom>
          <a:noFill/>
        </p:spPr>
        <p:txBody>
          <a:bodyPr wrap="square">
            <a:spAutoFit/>
          </a:bodyPr>
          <a:lstStyle/>
          <a:p>
            <a:r>
              <a:rPr lang="en-GB" sz="2800" dirty="0">
                <a:latin typeface="Times New Roman" panose="02020603050405020304" pitchFamily="18" charset="0"/>
                <a:cs typeface="Times New Roman" panose="02020603050405020304" pitchFamily="18" charset="0"/>
                <a:hlinkClick r:id="rId2"/>
              </a:rPr>
              <a:t>https://franklincovey.lv/</a:t>
            </a:r>
            <a:endParaRPr lang="en-GB" sz="28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2E4E324B-7E42-2853-DD8D-69722AF4C222}"/>
              </a:ext>
            </a:extLst>
          </p:cNvPr>
          <p:cNvPicPr>
            <a:picLocks noChangeAspect="1"/>
          </p:cNvPicPr>
          <p:nvPr/>
        </p:nvPicPr>
        <p:blipFill>
          <a:blip r:embed="rId3"/>
          <a:stretch>
            <a:fillRect/>
          </a:stretch>
        </p:blipFill>
        <p:spPr>
          <a:xfrm>
            <a:off x="506562" y="1553972"/>
            <a:ext cx="3201372" cy="4930113"/>
          </a:xfrm>
          <a:prstGeom prst="rect">
            <a:avLst/>
          </a:prstGeom>
        </p:spPr>
      </p:pic>
      <p:pic>
        <p:nvPicPr>
          <p:cNvPr id="14" name="Picture 13">
            <a:extLst>
              <a:ext uri="{FF2B5EF4-FFF2-40B4-BE49-F238E27FC236}">
                <a16:creationId xmlns:a16="http://schemas.microsoft.com/office/drawing/2014/main" id="{A14FD202-B1D4-DC97-5BC5-C9CB21430328}"/>
              </a:ext>
            </a:extLst>
          </p:cNvPr>
          <p:cNvPicPr>
            <a:picLocks noChangeAspect="1"/>
          </p:cNvPicPr>
          <p:nvPr/>
        </p:nvPicPr>
        <p:blipFill>
          <a:blip r:embed="rId4"/>
          <a:stretch>
            <a:fillRect/>
          </a:stretch>
        </p:blipFill>
        <p:spPr>
          <a:xfrm>
            <a:off x="6534193" y="1928414"/>
            <a:ext cx="2895655" cy="4343483"/>
          </a:xfrm>
          <a:prstGeom prst="rect">
            <a:avLst/>
          </a:prstGeom>
        </p:spPr>
      </p:pic>
      <p:pic>
        <p:nvPicPr>
          <p:cNvPr id="15" name="Picture 14">
            <a:extLst>
              <a:ext uri="{FF2B5EF4-FFF2-40B4-BE49-F238E27FC236}">
                <a16:creationId xmlns:a16="http://schemas.microsoft.com/office/drawing/2014/main" id="{A337BA4E-BBC4-2878-42FA-EE92535E0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5BFCA345-94C5-59C0-3BD8-31550602C6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17" name="Picture 16">
            <a:extLst>
              <a:ext uri="{FF2B5EF4-FFF2-40B4-BE49-F238E27FC236}">
                <a16:creationId xmlns:a16="http://schemas.microsoft.com/office/drawing/2014/main" id="{91E6D40C-2C7C-B2E5-EB77-68EA5E3B8C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8" name="Picture 17">
            <a:extLst>
              <a:ext uri="{FF2B5EF4-FFF2-40B4-BE49-F238E27FC236}">
                <a16:creationId xmlns:a16="http://schemas.microsoft.com/office/drawing/2014/main" id="{A612AB07-6834-4FA9-3443-5909975D0A19}"/>
              </a:ext>
            </a:extLst>
          </p:cNvPr>
          <p:cNvPicPr>
            <a:picLocks noChangeAspect="1"/>
          </p:cNvPicPr>
          <p:nvPr/>
        </p:nvPicPr>
        <p:blipFill>
          <a:blip r:embed="rId8"/>
          <a:stretch>
            <a:fillRect/>
          </a:stretch>
        </p:blipFill>
        <p:spPr>
          <a:xfrm>
            <a:off x="11562443" y="73122"/>
            <a:ext cx="485090" cy="495641"/>
          </a:xfrm>
          <a:prstGeom prst="rect">
            <a:avLst/>
          </a:prstGeom>
        </p:spPr>
      </p:pic>
      <p:sp>
        <p:nvSpPr>
          <p:cNvPr id="3" name="TextBox 2">
            <a:extLst>
              <a:ext uri="{FF2B5EF4-FFF2-40B4-BE49-F238E27FC236}">
                <a16:creationId xmlns:a16="http://schemas.microsoft.com/office/drawing/2014/main" id="{0DADF4C3-8E54-466F-94FE-43E612382F53}"/>
              </a:ext>
            </a:extLst>
          </p:cNvPr>
          <p:cNvSpPr txBox="1"/>
          <p:nvPr/>
        </p:nvSpPr>
        <p:spPr>
          <a:xfrm>
            <a:off x="1334473" y="641796"/>
            <a:ext cx="8095375" cy="1382430"/>
          </a:xfrm>
          <a:prstGeom prst="rect">
            <a:avLst/>
          </a:prstGeom>
          <a:noFill/>
        </p:spPr>
        <p:txBody>
          <a:bodyPr wrap="square" rtlCol="0">
            <a:spAutoFit/>
          </a:bodyPr>
          <a:lstStyle/>
          <a:p>
            <a:pPr algn="ctr">
              <a:lnSpc>
                <a:spcPct val="105000"/>
              </a:lnSpc>
              <a:spcAft>
                <a:spcPts val="800"/>
              </a:spcAft>
            </a:pPr>
            <a:r>
              <a:rPr lang="lv-LV" sz="36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Sāc ar sevi</a:t>
            </a:r>
            <a:r>
              <a:rPr lang="lv-LV"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lv-LV" sz="3600" dirty="0">
                <a:effectLst/>
                <a:latin typeface="Times New Roman" panose="02020603050405020304" pitchFamily="18" charset="0"/>
                <a:ea typeface="Calibri" panose="020F0502020204030204" pitchFamily="34" charset="0"/>
                <a:cs typeface="Times New Roman" panose="02020603050405020304" pitchFamily="18" charset="0"/>
              </a:rPr>
              <a:t>pirms maini pasauli ap sevi</a:t>
            </a:r>
          </a:p>
          <a:p>
            <a:pPr algn="r">
              <a:lnSpc>
                <a:spcPct val="105000"/>
              </a:lnSpc>
              <a:spcAft>
                <a:spcPts val="800"/>
              </a:spcAft>
            </a:pPr>
            <a:r>
              <a:rPr lang="lv-LV" sz="1400" b="0" i="1" dirty="0">
                <a:latin typeface="Times New Roman" panose="02020603050405020304" pitchFamily="18" charset="0"/>
                <a:cs typeface="Times New Roman" panose="02020603050405020304" pitchFamily="18" charset="0"/>
              </a:rPr>
              <a:t>/</a:t>
            </a:r>
            <a:r>
              <a:rPr lang="lv-LV" sz="1400" b="0" i="1" dirty="0">
                <a:effectLst/>
                <a:latin typeface="Times New Roman" panose="02020603050405020304" pitchFamily="18" charset="0"/>
                <a:cs typeface="Times New Roman" panose="02020603050405020304" pitchFamily="18" charset="0"/>
              </a:rPr>
              <a:t>Marats Ogļezņevs, </a:t>
            </a:r>
            <a:r>
              <a:rPr lang="lv-LV" sz="1400" b="0" i="1" dirty="0" err="1">
                <a:effectLst/>
                <a:latin typeface="Times New Roman" panose="02020603050405020304" pitchFamily="18" charset="0"/>
                <a:cs typeface="Times New Roman" panose="02020603050405020304" pitchFamily="18" charset="0"/>
              </a:rPr>
              <a:t>Musiqq</a:t>
            </a:r>
            <a:r>
              <a:rPr lang="lv-LV" sz="1400" b="0" i="1" dirty="0">
                <a:effectLst/>
                <a:latin typeface="Times New Roman" panose="02020603050405020304" pitchFamily="18" charset="0"/>
                <a:cs typeface="Times New Roman" panose="02020603050405020304" pitchFamily="18" charset="0"/>
              </a:rPr>
              <a:t>/</a:t>
            </a:r>
            <a:endParaRPr lang="lv-LV" sz="14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06368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A0F4E-CAE1-BF58-6941-7336F8C67BC8}"/>
              </a:ext>
            </a:extLst>
          </p:cNvPr>
          <p:cNvPicPr>
            <a:picLocks noChangeAspect="1"/>
          </p:cNvPicPr>
          <p:nvPr/>
        </p:nvPicPr>
        <p:blipFill>
          <a:blip r:embed="rId2"/>
          <a:stretch>
            <a:fillRect/>
          </a:stretch>
        </p:blipFill>
        <p:spPr>
          <a:xfrm>
            <a:off x="144467" y="73122"/>
            <a:ext cx="3461929" cy="3583096"/>
          </a:xfrm>
          <a:prstGeom prst="rect">
            <a:avLst/>
          </a:prstGeom>
        </p:spPr>
      </p:pic>
      <p:pic>
        <p:nvPicPr>
          <p:cNvPr id="5" name="Picture 4">
            <a:extLst>
              <a:ext uri="{FF2B5EF4-FFF2-40B4-BE49-F238E27FC236}">
                <a16:creationId xmlns:a16="http://schemas.microsoft.com/office/drawing/2014/main" id="{2828C089-F97F-1A51-6A8C-2021749A32C9}"/>
              </a:ext>
            </a:extLst>
          </p:cNvPr>
          <p:cNvPicPr>
            <a:picLocks noChangeAspect="1"/>
          </p:cNvPicPr>
          <p:nvPr/>
        </p:nvPicPr>
        <p:blipFill>
          <a:blip r:embed="rId3"/>
          <a:stretch>
            <a:fillRect/>
          </a:stretch>
        </p:blipFill>
        <p:spPr>
          <a:xfrm>
            <a:off x="8683347" y="3557762"/>
            <a:ext cx="3088500" cy="3173117"/>
          </a:xfrm>
          <a:prstGeom prst="rect">
            <a:avLst/>
          </a:prstGeom>
        </p:spPr>
      </p:pic>
      <p:pic>
        <p:nvPicPr>
          <p:cNvPr id="2" name="Picture 1">
            <a:extLst>
              <a:ext uri="{FF2B5EF4-FFF2-40B4-BE49-F238E27FC236}">
                <a16:creationId xmlns:a16="http://schemas.microsoft.com/office/drawing/2014/main" id="{F6BD2E5B-D34E-53AD-7CD8-EE2956DF1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4C5B818E-5840-CEBC-D5B2-045B9BBD1F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7" name="Picture 6">
            <a:extLst>
              <a:ext uri="{FF2B5EF4-FFF2-40B4-BE49-F238E27FC236}">
                <a16:creationId xmlns:a16="http://schemas.microsoft.com/office/drawing/2014/main" id="{4CF0A3C5-9C4A-B776-451A-1E6A398DF8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8" name="Picture 7">
            <a:extLst>
              <a:ext uri="{FF2B5EF4-FFF2-40B4-BE49-F238E27FC236}">
                <a16:creationId xmlns:a16="http://schemas.microsoft.com/office/drawing/2014/main" id="{2E9604F8-4846-094F-0D92-0708493D0696}"/>
              </a:ext>
            </a:extLst>
          </p:cNvPr>
          <p:cNvPicPr>
            <a:picLocks noChangeAspect="1"/>
          </p:cNvPicPr>
          <p:nvPr/>
        </p:nvPicPr>
        <p:blipFill>
          <a:blip r:embed="rId7"/>
          <a:stretch>
            <a:fillRect/>
          </a:stretch>
        </p:blipFill>
        <p:spPr>
          <a:xfrm>
            <a:off x="11562443" y="73122"/>
            <a:ext cx="485090" cy="495641"/>
          </a:xfrm>
          <a:prstGeom prst="rect">
            <a:avLst/>
          </a:prstGeom>
        </p:spPr>
      </p:pic>
      <p:pic>
        <p:nvPicPr>
          <p:cNvPr id="9" name="Picture 8">
            <a:extLst>
              <a:ext uri="{FF2B5EF4-FFF2-40B4-BE49-F238E27FC236}">
                <a16:creationId xmlns:a16="http://schemas.microsoft.com/office/drawing/2014/main" id="{751A277B-841E-4A91-BE2A-88FF9C9AB25F}"/>
              </a:ext>
            </a:extLst>
          </p:cNvPr>
          <p:cNvPicPr>
            <a:picLocks noChangeAspect="1"/>
          </p:cNvPicPr>
          <p:nvPr/>
        </p:nvPicPr>
        <p:blipFill>
          <a:blip r:embed="rId8"/>
          <a:stretch>
            <a:fillRect/>
          </a:stretch>
        </p:blipFill>
        <p:spPr>
          <a:xfrm>
            <a:off x="3808093" y="378460"/>
            <a:ext cx="4323295" cy="6479539"/>
          </a:xfrm>
          <a:prstGeom prst="rect">
            <a:avLst/>
          </a:prstGeom>
        </p:spPr>
      </p:pic>
    </p:spTree>
    <p:extLst>
      <p:ext uri="{BB962C8B-B14F-4D97-AF65-F5344CB8AC3E}">
        <p14:creationId xmlns:p14="http://schemas.microsoft.com/office/powerpoint/2010/main" val="177790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7D83-C2EA-4A27-A43A-55CA6C1045D7}"/>
              </a:ext>
            </a:extLst>
          </p:cNvPr>
          <p:cNvSpPr>
            <a:spLocks noGrp="1"/>
          </p:cNvSpPr>
          <p:nvPr>
            <p:ph type="title"/>
          </p:nvPr>
        </p:nvSpPr>
        <p:spPr>
          <a:xfrm>
            <a:off x="1447275" y="156038"/>
            <a:ext cx="6353700" cy="594360"/>
          </a:xfrm>
        </p:spPr>
        <p:txBody>
          <a:bodyPr>
            <a:normAutofit fontScale="90000"/>
          </a:bodyPr>
          <a:lstStyle/>
          <a:p>
            <a:r>
              <a:rPr lang="en-US" b="1" dirty="0" err="1">
                <a:solidFill>
                  <a:srgbClr val="C00000"/>
                </a:solidFill>
                <a:latin typeface="Times New Roman" panose="02020603050405020304" pitchFamily="18" charset="0"/>
                <a:cs typeface="Times New Roman" panose="02020603050405020304" pitchFamily="18" charset="0"/>
              </a:rPr>
              <a:t>Pārmaiņas</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sākas</a:t>
            </a:r>
            <a:r>
              <a:rPr lang="en-US" b="1" dirty="0">
                <a:solidFill>
                  <a:srgbClr val="C00000"/>
                </a:solidFill>
                <a:latin typeface="Times New Roman" panose="02020603050405020304" pitchFamily="18" charset="0"/>
                <a:cs typeface="Times New Roman" panose="02020603050405020304" pitchFamily="18" charset="0"/>
              </a:rPr>
              <a:t> </a:t>
            </a:r>
            <a:r>
              <a:rPr lang="en-US" b="1" dirty="0" err="1">
                <a:solidFill>
                  <a:srgbClr val="C00000"/>
                </a:solidFill>
                <a:latin typeface="Times New Roman" panose="02020603050405020304" pitchFamily="18" charset="0"/>
                <a:cs typeface="Times New Roman" panose="02020603050405020304" pitchFamily="18" charset="0"/>
              </a:rPr>
              <a:t>ar</a:t>
            </a:r>
            <a:r>
              <a:rPr lang="en-US" b="1" dirty="0">
                <a:solidFill>
                  <a:srgbClr val="C00000"/>
                </a:solidFill>
                <a:latin typeface="Times New Roman" panose="02020603050405020304" pitchFamily="18" charset="0"/>
                <a:cs typeface="Times New Roman" panose="02020603050405020304" pitchFamily="18" charset="0"/>
              </a:rPr>
              <a:t> mani</a:t>
            </a:r>
          </a:p>
        </p:txBody>
      </p:sp>
      <p:pic>
        <p:nvPicPr>
          <p:cNvPr id="5" name="Content Placeholder 4">
            <a:extLst>
              <a:ext uri="{FF2B5EF4-FFF2-40B4-BE49-F238E27FC236}">
                <a16:creationId xmlns:a16="http://schemas.microsoft.com/office/drawing/2014/main" id="{73C2763E-8E47-4C46-8E1A-5C945D05DBE9}"/>
              </a:ext>
            </a:extLst>
          </p:cNvPr>
          <p:cNvPicPr>
            <a:picLocks noGrp="1" noChangeAspect="1"/>
          </p:cNvPicPr>
          <p:nvPr>
            <p:ph idx="1"/>
          </p:nvPr>
        </p:nvPicPr>
        <p:blipFill>
          <a:blip r:embed="rId2"/>
          <a:stretch>
            <a:fillRect/>
          </a:stretch>
        </p:blipFill>
        <p:spPr>
          <a:xfrm>
            <a:off x="763933" y="932032"/>
            <a:ext cx="2468713" cy="2833936"/>
          </a:xfrm>
        </p:spPr>
      </p:pic>
      <p:pic>
        <p:nvPicPr>
          <p:cNvPr id="9" name="Picture 8">
            <a:extLst>
              <a:ext uri="{FF2B5EF4-FFF2-40B4-BE49-F238E27FC236}">
                <a16:creationId xmlns:a16="http://schemas.microsoft.com/office/drawing/2014/main" id="{4D2DE232-47A9-4C2D-8E0E-0C7A2177E03B}"/>
              </a:ext>
            </a:extLst>
          </p:cNvPr>
          <p:cNvPicPr>
            <a:picLocks noChangeAspect="1"/>
          </p:cNvPicPr>
          <p:nvPr/>
        </p:nvPicPr>
        <p:blipFill>
          <a:blip r:embed="rId3"/>
          <a:stretch>
            <a:fillRect/>
          </a:stretch>
        </p:blipFill>
        <p:spPr>
          <a:xfrm>
            <a:off x="10877725" y="6573350"/>
            <a:ext cx="1177254" cy="195332"/>
          </a:xfrm>
          <a:prstGeom prst="rect">
            <a:avLst/>
          </a:prstGeom>
        </p:spPr>
      </p:pic>
      <p:sp>
        <p:nvSpPr>
          <p:cNvPr id="3" name="TextBox 2">
            <a:extLst>
              <a:ext uri="{FF2B5EF4-FFF2-40B4-BE49-F238E27FC236}">
                <a16:creationId xmlns:a16="http://schemas.microsoft.com/office/drawing/2014/main" id="{AE577B16-113F-E7A7-392C-962A4E726AED}"/>
              </a:ext>
            </a:extLst>
          </p:cNvPr>
          <p:cNvSpPr txBox="1"/>
          <p:nvPr/>
        </p:nvSpPr>
        <p:spPr>
          <a:xfrm>
            <a:off x="3819700" y="932032"/>
            <a:ext cx="7972425" cy="2246769"/>
          </a:xfrm>
          <a:prstGeom prst="rect">
            <a:avLst/>
          </a:prstGeom>
          <a:noFill/>
        </p:spPr>
        <p:txBody>
          <a:bodyPr wrap="square" rtlCol="0">
            <a:spAutoFit/>
          </a:bodyPr>
          <a:lstStyle/>
          <a:p>
            <a:pPr algn="just"/>
            <a:r>
              <a:rPr lang="lv-LV" sz="2800" dirty="0">
                <a:latin typeface="Times New Roman" panose="02020603050405020304" pitchFamily="18" charset="0"/>
                <a:cs typeface="Times New Roman" panose="02020603050405020304" pitchFamily="18" charset="0"/>
              </a:rPr>
              <a:t>Personības pārmaiņu procesā “Līderis manī” svarīgākais ir sākt ar sevi (pirmie trīs paradumi), kas nozīmē sevi iepazīt un izprast, veidot pašapziņu, plānot un izvirzīt mērķus, spēt izvērtēt un novērtēt, pieņemt lēmumus un uzņemties atbildību.</a:t>
            </a:r>
            <a:endParaRPr lang="en-GB" sz="2800" dirty="0">
              <a:latin typeface="Times New Roman" panose="02020603050405020304" pitchFamily="18" charset="0"/>
              <a:cs typeface="Times New Roman" panose="02020603050405020304" pitchFamily="18" charset="0"/>
            </a:endParaRPr>
          </a:p>
        </p:txBody>
      </p:sp>
      <p:sp>
        <p:nvSpPr>
          <p:cNvPr id="4" name="Arrow: Down 3">
            <a:extLst>
              <a:ext uri="{FF2B5EF4-FFF2-40B4-BE49-F238E27FC236}">
                <a16:creationId xmlns:a16="http://schemas.microsoft.com/office/drawing/2014/main" id="{9860E7EB-78A4-29CA-1864-9954025AE9C9}"/>
              </a:ext>
            </a:extLst>
          </p:cNvPr>
          <p:cNvSpPr/>
          <p:nvPr/>
        </p:nvSpPr>
        <p:spPr>
          <a:xfrm>
            <a:off x="7486650" y="3178801"/>
            <a:ext cx="314325" cy="621674"/>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F2809B7-CF96-EB11-F8DC-700F63BA13C1}"/>
              </a:ext>
            </a:extLst>
          </p:cNvPr>
          <p:cNvSpPr txBox="1"/>
          <p:nvPr/>
        </p:nvSpPr>
        <p:spPr>
          <a:xfrm>
            <a:off x="3819700" y="3800475"/>
            <a:ext cx="8235279" cy="3323987"/>
          </a:xfrm>
          <a:prstGeom prst="rect">
            <a:avLst/>
          </a:prstGeom>
          <a:noFill/>
        </p:spPr>
        <p:txBody>
          <a:bodyPr wrap="square" rtlCol="0">
            <a:spAutoFit/>
          </a:bodyPr>
          <a:lstStyle/>
          <a:p>
            <a:r>
              <a:rPr lang="lv-LV" sz="2400" b="1" dirty="0"/>
              <a:t>Audzināšanas darba prioritārie uzdevumi: </a:t>
            </a:r>
            <a:endParaRPr lang="en-GB" sz="2400" dirty="0"/>
          </a:p>
          <a:p>
            <a:r>
              <a:rPr lang="lv-LV" sz="2400" b="1" dirty="0"/>
              <a:t> </a:t>
            </a:r>
            <a:endParaRPr lang="en-GB" sz="2400" dirty="0"/>
          </a:p>
          <a:p>
            <a:pPr marL="285750" lvl="0" indent="-285750">
              <a:buFont typeface="Arial" panose="020B0604020202020204" pitchFamily="34" charset="0"/>
              <a:buChar char="•"/>
            </a:pPr>
            <a:r>
              <a:rPr lang="lv-LV" sz="2400" b="1" i="1" dirty="0"/>
              <a:t>Veicināt izglītojamo sevis apzināšanos un pozitīvu pašvērtējumu.</a:t>
            </a:r>
            <a:endParaRPr lang="en-GB" sz="2400" dirty="0"/>
          </a:p>
          <a:p>
            <a:pPr marL="285750" lvl="0" indent="-285750">
              <a:buFont typeface="Arial" panose="020B0604020202020204" pitchFamily="34" charset="0"/>
              <a:buChar char="•"/>
            </a:pPr>
            <a:r>
              <a:rPr lang="lv-LV" sz="2400" b="1" i="1" dirty="0"/>
              <a:t>Veicināt izglītojamo spēju brīvi un patstāvīgi domāt, attīstot kritisko domāšanu.</a:t>
            </a:r>
            <a:endParaRPr lang="en-GB" sz="2400" dirty="0"/>
          </a:p>
          <a:p>
            <a:pPr marL="285750" lvl="0" indent="-285750">
              <a:buFont typeface="Arial" panose="020B0604020202020204" pitchFamily="34" charset="0"/>
              <a:buChar char="•"/>
            </a:pPr>
            <a:r>
              <a:rPr lang="lv-LV" sz="2400" b="1" i="1" dirty="0"/>
              <a:t>Veicināt izglītojamo nacionālās identitātes un valstiskuma apziņu.</a:t>
            </a:r>
            <a:endParaRPr lang="en-GB" sz="2400" dirty="0"/>
          </a:p>
          <a:p>
            <a:endParaRPr lang="en-GB" dirty="0"/>
          </a:p>
        </p:txBody>
      </p:sp>
      <p:pic>
        <p:nvPicPr>
          <p:cNvPr id="11" name="Picture 10">
            <a:extLst>
              <a:ext uri="{FF2B5EF4-FFF2-40B4-BE49-F238E27FC236}">
                <a16:creationId xmlns:a16="http://schemas.microsoft.com/office/drawing/2014/main" id="{6EA5C7F3-2D25-22CB-42FE-76BDCC8CE6AA}"/>
              </a:ext>
            </a:extLst>
          </p:cNvPr>
          <p:cNvPicPr>
            <a:picLocks noChangeAspect="1"/>
          </p:cNvPicPr>
          <p:nvPr/>
        </p:nvPicPr>
        <p:blipFill>
          <a:blip r:embed="rId4"/>
          <a:stretch>
            <a:fillRect/>
          </a:stretch>
        </p:blipFill>
        <p:spPr>
          <a:xfrm>
            <a:off x="11562443" y="73122"/>
            <a:ext cx="485090" cy="495641"/>
          </a:xfrm>
          <a:prstGeom prst="rect">
            <a:avLst/>
          </a:prstGeom>
        </p:spPr>
      </p:pic>
      <p:pic>
        <p:nvPicPr>
          <p:cNvPr id="13" name="Picture 12">
            <a:extLst>
              <a:ext uri="{FF2B5EF4-FFF2-40B4-BE49-F238E27FC236}">
                <a16:creationId xmlns:a16="http://schemas.microsoft.com/office/drawing/2014/main" id="{E1A84216-7F43-3958-8D7A-6BB2013149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5F67C0C5-FB3C-955F-75A8-FC7757E7BF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16" name="Picture 15">
            <a:extLst>
              <a:ext uri="{FF2B5EF4-FFF2-40B4-BE49-F238E27FC236}">
                <a16:creationId xmlns:a16="http://schemas.microsoft.com/office/drawing/2014/main" id="{E5DE757C-2BD7-81DA-45DC-2C74FA75BB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7" name="Picture 16">
            <a:extLst>
              <a:ext uri="{FF2B5EF4-FFF2-40B4-BE49-F238E27FC236}">
                <a16:creationId xmlns:a16="http://schemas.microsoft.com/office/drawing/2014/main" id="{6D5EBDF3-B0B0-BCB8-86E0-B3683DA2A800}"/>
              </a:ext>
            </a:extLst>
          </p:cNvPr>
          <p:cNvPicPr>
            <a:picLocks noChangeAspect="1"/>
          </p:cNvPicPr>
          <p:nvPr/>
        </p:nvPicPr>
        <p:blipFill>
          <a:blip r:embed="rId8"/>
          <a:stretch>
            <a:fillRect/>
          </a:stretch>
        </p:blipFill>
        <p:spPr>
          <a:xfrm>
            <a:off x="760708" y="4033688"/>
            <a:ext cx="2471938" cy="2539662"/>
          </a:xfrm>
          <a:prstGeom prst="rect">
            <a:avLst/>
          </a:prstGeom>
        </p:spPr>
      </p:pic>
    </p:spTree>
    <p:extLst>
      <p:ext uri="{BB962C8B-B14F-4D97-AF65-F5344CB8AC3E}">
        <p14:creationId xmlns:p14="http://schemas.microsoft.com/office/powerpoint/2010/main" val="361814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DCB1BC-15C5-46BF-B9D0-69129FF3438A}"/>
              </a:ext>
            </a:extLst>
          </p:cNvPr>
          <p:cNvSpPr>
            <a:spLocks noGrp="1"/>
          </p:cNvSpPr>
          <p:nvPr>
            <p:ph idx="1"/>
          </p:nvPr>
        </p:nvSpPr>
        <p:spPr>
          <a:xfrm>
            <a:off x="478171" y="1298197"/>
            <a:ext cx="10620463" cy="5385732"/>
          </a:xfrm>
        </p:spPr>
        <p:txBody>
          <a:bodyPr>
            <a:normAutofit/>
          </a:bodyPr>
          <a:lstStyle/>
          <a:p>
            <a:pPr marL="0" indent="0">
              <a:buNone/>
            </a:pPr>
            <a:r>
              <a:rPr lang="lv-LV" sz="2800" b="1" i="1" dirty="0">
                <a:solidFill>
                  <a:schemeClr val="tx1"/>
                </a:solidFill>
                <a:effectLst/>
                <a:latin typeface="Times New Roman" panose="02020603050405020304" pitchFamily="18" charset="0"/>
                <a:cs typeface="Times New Roman" panose="02020603050405020304" pitchFamily="18" charset="0"/>
              </a:rPr>
              <a:t>Līderis manī</a:t>
            </a:r>
            <a:r>
              <a:rPr lang="lv-LV" sz="2800" b="1" i="0" dirty="0">
                <a:solidFill>
                  <a:schemeClr val="tx1"/>
                </a:solidFill>
                <a:effectLst/>
                <a:latin typeface="Times New Roman" panose="02020603050405020304" pitchFamily="18" charset="0"/>
                <a:cs typeface="Times New Roman" panose="02020603050405020304" pitchFamily="18" charset="0"/>
              </a:rPr>
              <a:t> (</a:t>
            </a:r>
            <a:r>
              <a:rPr lang="lv-LV" sz="2800" b="1" i="1" dirty="0" err="1">
                <a:solidFill>
                  <a:schemeClr val="tx1"/>
                </a:solidFill>
                <a:effectLst/>
                <a:latin typeface="Times New Roman" panose="02020603050405020304" pitchFamily="18" charset="0"/>
                <a:cs typeface="Times New Roman" panose="02020603050405020304" pitchFamily="18" charset="0"/>
              </a:rPr>
              <a:t>Leader</a:t>
            </a:r>
            <a:r>
              <a:rPr lang="lv-LV" sz="2800" b="1" i="1" dirty="0">
                <a:solidFill>
                  <a:schemeClr val="tx1"/>
                </a:solidFill>
                <a:effectLst/>
                <a:latin typeface="Times New Roman" panose="02020603050405020304" pitchFamily="18" charset="0"/>
                <a:cs typeface="Times New Roman" panose="02020603050405020304" pitchFamily="18" charset="0"/>
              </a:rPr>
              <a:t> </a:t>
            </a:r>
            <a:r>
              <a:rPr lang="lv-LV" sz="2800" b="1" i="1" dirty="0" err="1">
                <a:solidFill>
                  <a:schemeClr val="tx1"/>
                </a:solidFill>
                <a:effectLst/>
                <a:latin typeface="Times New Roman" panose="02020603050405020304" pitchFamily="18" charset="0"/>
                <a:cs typeface="Times New Roman" panose="02020603050405020304" pitchFamily="18" charset="0"/>
              </a:rPr>
              <a:t>in</a:t>
            </a:r>
            <a:r>
              <a:rPr lang="lv-LV" sz="2800" b="1" i="1" dirty="0">
                <a:solidFill>
                  <a:schemeClr val="tx1"/>
                </a:solidFill>
                <a:effectLst/>
                <a:latin typeface="Times New Roman" panose="02020603050405020304" pitchFamily="18" charset="0"/>
                <a:cs typeface="Times New Roman" panose="02020603050405020304" pitchFamily="18" charset="0"/>
              </a:rPr>
              <a:t> </a:t>
            </a:r>
            <a:r>
              <a:rPr lang="lv-LV" sz="2800" b="1" i="1" dirty="0" err="1">
                <a:solidFill>
                  <a:schemeClr val="tx1"/>
                </a:solidFill>
                <a:effectLst/>
                <a:latin typeface="Times New Roman" panose="02020603050405020304" pitchFamily="18" charset="0"/>
                <a:cs typeface="Times New Roman" panose="02020603050405020304" pitchFamily="18" charset="0"/>
              </a:rPr>
              <a:t>me</a:t>
            </a:r>
            <a:r>
              <a:rPr lang="lv-LV" sz="2800" b="1" i="1" dirty="0">
                <a:solidFill>
                  <a:schemeClr val="tx1"/>
                </a:solidFill>
                <a:effectLst/>
                <a:latin typeface="Times New Roman" panose="02020603050405020304" pitchFamily="18" charset="0"/>
                <a:cs typeface="Times New Roman" panose="02020603050405020304" pitchFamily="18" charset="0"/>
              </a:rPr>
              <a:t> ®</a:t>
            </a:r>
            <a:r>
              <a:rPr lang="lv-LV" sz="2800" b="1" i="0" dirty="0">
                <a:solidFill>
                  <a:schemeClr val="tx1"/>
                </a:solidFill>
                <a:effectLst/>
                <a:latin typeface="Times New Roman" panose="02020603050405020304" pitchFamily="18" charset="0"/>
                <a:cs typeface="Times New Roman" panose="02020603050405020304" pitchFamily="18" charset="0"/>
              </a:rPr>
              <a:t>) palīdz bērniem un jauniešiem</a:t>
            </a:r>
            <a:r>
              <a:rPr lang="lv-LV" sz="2800" b="0" i="0" dirty="0">
                <a:solidFill>
                  <a:schemeClr val="tx1"/>
                </a:solidFill>
                <a:effectLst/>
                <a:latin typeface="Times New Roman" panose="02020603050405020304" pitchFamily="18" charset="0"/>
                <a:cs typeface="Times New Roman" panose="02020603050405020304" pitchFamily="18" charset="0"/>
              </a:rPr>
              <a:t>:</a:t>
            </a: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dirty="0">
              <a:solidFill>
                <a:schemeClr val="tx1"/>
              </a:solidFill>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a:p>
            <a:pPr marL="0" indent="0">
              <a:buNone/>
            </a:pPr>
            <a:endParaRPr lang="lv-LV" sz="2800" b="0" i="0" dirty="0">
              <a:solidFill>
                <a:schemeClr val="tx1"/>
              </a:solidFill>
              <a:effectLst/>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6D71FD92-8335-4136-AACD-B5CF3D3FD8D8}"/>
              </a:ext>
            </a:extLst>
          </p:cNvPr>
          <p:cNvSpPr>
            <a:spLocks noGrp="1"/>
          </p:cNvSpPr>
          <p:nvPr>
            <p:ph type="title"/>
          </p:nvPr>
        </p:nvSpPr>
        <p:spPr>
          <a:xfrm>
            <a:off x="2230437" y="481877"/>
            <a:ext cx="7731125" cy="520073"/>
          </a:xfrm>
        </p:spPr>
        <p:txBody>
          <a:bodyPr>
            <a:normAutofit fontScale="90000"/>
          </a:bodyPr>
          <a:lstStyle/>
          <a:p>
            <a:r>
              <a:rPr lang="lv-LV" sz="3600" b="1" dirty="0">
                <a:solidFill>
                  <a:srgbClr val="C00000"/>
                </a:solidFill>
                <a:latin typeface="Times New Roman" panose="02020603050405020304" pitchFamily="18" charset="0"/>
                <a:cs typeface="Times New Roman" panose="02020603050405020304" pitchFamily="18" charset="0"/>
              </a:rPr>
              <a:t>Kas ir «līderis manī»?</a:t>
            </a:r>
            <a:endParaRPr lang="en-GB" sz="36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CFCF26E2-68A4-4987-9204-1C20C4E163BA}"/>
              </a:ext>
            </a:extLst>
          </p:cNvPr>
          <p:cNvGraphicFramePr>
            <a:graphicFrameLocks noGrp="1"/>
          </p:cNvGraphicFramePr>
          <p:nvPr>
            <p:extLst>
              <p:ext uri="{D42A27DB-BD31-4B8C-83A1-F6EECF244321}">
                <p14:modId xmlns:p14="http://schemas.microsoft.com/office/powerpoint/2010/main" val="3985341908"/>
              </p:ext>
            </p:extLst>
          </p:nvPr>
        </p:nvGraphicFramePr>
        <p:xfrm>
          <a:off x="343949" y="2198368"/>
          <a:ext cx="11703583" cy="3505200"/>
        </p:xfrm>
        <a:graphic>
          <a:graphicData uri="http://schemas.openxmlformats.org/drawingml/2006/table">
            <a:tbl>
              <a:tblPr firstRow="1" bandRow="1">
                <a:tableStyleId>{5C22544A-7EE6-4342-B048-85BDC9FD1C3A}</a:tableStyleId>
              </a:tblPr>
              <a:tblGrid>
                <a:gridCol w="5770465">
                  <a:extLst>
                    <a:ext uri="{9D8B030D-6E8A-4147-A177-3AD203B41FA5}">
                      <a16:colId xmlns:a16="http://schemas.microsoft.com/office/drawing/2014/main" val="4254908257"/>
                    </a:ext>
                  </a:extLst>
                </a:gridCol>
                <a:gridCol w="5933118">
                  <a:extLst>
                    <a:ext uri="{9D8B030D-6E8A-4147-A177-3AD203B41FA5}">
                      <a16:colId xmlns:a16="http://schemas.microsoft.com/office/drawing/2014/main" val="3879415097"/>
                    </a:ext>
                  </a:extLst>
                </a:gridCol>
              </a:tblGrid>
              <a:tr h="3254928">
                <a:tc>
                  <a:txBody>
                    <a:bodyPr/>
                    <a:lstStyle/>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kļūt pašpaļāvīgiem,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uzņemties iniciatīvu,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plānot uz priekšu,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uzstādīt mērķus un sekot līdzi to izpildei,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izpildīt savus mājasdarbus, </a:t>
                      </a:r>
                    </a:p>
                    <a:p>
                      <a:pPr marL="457200" indent="-457200">
                        <a:buFont typeface="Arial" panose="020B0604020202020204" pitchFamily="34" charset="0"/>
                        <a:buChar char="•"/>
                      </a:pPr>
                      <a:r>
                        <a:rPr lang="lv-LV" sz="2800" b="0" i="0" dirty="0" err="1">
                          <a:solidFill>
                            <a:schemeClr val="tx1"/>
                          </a:solidFill>
                          <a:effectLst/>
                          <a:latin typeface="Times New Roman" panose="02020603050405020304" pitchFamily="18" charset="0"/>
                          <a:cs typeface="Times New Roman" panose="02020603050405020304" pitchFamily="18" charset="0"/>
                        </a:rPr>
                        <a:t>prioritarizēt</a:t>
                      </a:r>
                      <a:r>
                        <a:rPr lang="lv-LV" sz="2800" b="0" i="0" dirty="0">
                          <a:solidFill>
                            <a:schemeClr val="tx1"/>
                          </a:solidFill>
                          <a:effectLst/>
                          <a:latin typeface="Times New Roman" panose="02020603050405020304" pitchFamily="18" charset="0"/>
                          <a:cs typeface="Times New Roman" panose="02020603050405020304" pitchFamily="18" charset="0"/>
                        </a:rPr>
                        <a:t> savu laiku, </a:t>
                      </a:r>
                      <a:endParaRPr lang="lv-LV" sz="2800" dirty="0"/>
                    </a:p>
                  </a:txBody>
                  <a:tcPr/>
                </a:tc>
                <a:tc>
                  <a:txBody>
                    <a:bodyPr/>
                    <a:lstStyle/>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pārvaldīt savas emocijas,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būt taktiskiem pret citiem,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pārliecinoši paust savu viedokli,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risināt konfliktus,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rast radošus risinājumus, </a:t>
                      </a:r>
                    </a:p>
                    <a:p>
                      <a:pPr marL="457200" indent="-457200">
                        <a:buFont typeface="Arial" panose="020B0604020202020204" pitchFamily="34" charset="0"/>
                        <a:buChar char="•"/>
                      </a:pPr>
                      <a:r>
                        <a:rPr lang="lv-LV" sz="2800" b="0" i="0" dirty="0">
                          <a:solidFill>
                            <a:schemeClr val="tx1"/>
                          </a:solidFill>
                          <a:effectLst/>
                          <a:latin typeface="Times New Roman" panose="02020603050405020304" pitchFamily="18" charset="0"/>
                          <a:cs typeface="Times New Roman" panose="02020603050405020304" pitchFamily="18" charset="0"/>
                        </a:rPr>
                        <a:t>novērtēt atšķirīgo un dzīvot līdzsvarotu dzīvi. </a:t>
                      </a:r>
                    </a:p>
                    <a:p>
                      <a:pPr marL="457200" indent="-457200">
                        <a:buFont typeface="Arial" panose="020B0604020202020204" pitchFamily="34" charset="0"/>
                        <a:buChar char="•"/>
                      </a:pPr>
                      <a:endParaRPr lang="lv-LV" sz="2800" dirty="0"/>
                    </a:p>
                  </a:txBody>
                  <a:tcPr/>
                </a:tc>
                <a:extLst>
                  <a:ext uri="{0D108BD9-81ED-4DB2-BD59-A6C34878D82A}">
                    <a16:rowId xmlns:a16="http://schemas.microsoft.com/office/drawing/2014/main" val="1442106906"/>
                  </a:ext>
                </a:extLst>
              </a:tr>
            </a:tbl>
          </a:graphicData>
        </a:graphic>
      </p:graphicFrame>
      <p:sp>
        <p:nvSpPr>
          <p:cNvPr id="6" name="TextBox 5">
            <a:extLst>
              <a:ext uri="{FF2B5EF4-FFF2-40B4-BE49-F238E27FC236}">
                <a16:creationId xmlns:a16="http://schemas.microsoft.com/office/drawing/2014/main" id="{430C8326-0A41-4C1A-A286-4D343846EE67}"/>
              </a:ext>
            </a:extLst>
          </p:cNvPr>
          <p:cNvSpPr txBox="1"/>
          <p:nvPr/>
        </p:nvSpPr>
        <p:spPr>
          <a:xfrm>
            <a:off x="8058558" y="6467912"/>
            <a:ext cx="4219662" cy="615553"/>
          </a:xfrm>
          <a:prstGeom prst="rect">
            <a:avLst/>
          </a:prstGeom>
          <a:noFill/>
        </p:spPr>
        <p:txBody>
          <a:bodyPr wrap="square" rtlCol="0">
            <a:spAutoFit/>
          </a:bodyPr>
          <a:lstStyle/>
          <a:p>
            <a:r>
              <a:rPr lang="lv-LV" sz="1600" i="1" dirty="0">
                <a:solidFill>
                  <a:schemeClr val="tx1"/>
                </a:solidFill>
                <a:latin typeface="Times New Roman" panose="02020603050405020304" pitchFamily="18" charset="0"/>
                <a:cs typeface="Times New Roman" panose="02020603050405020304" pitchFamily="18" charset="0"/>
              </a:rPr>
              <a:t>https://franklincovey.lv/produkts/lideris-mani/</a:t>
            </a:r>
          </a:p>
          <a:p>
            <a:endParaRPr lang="lv-LV" dirty="0"/>
          </a:p>
        </p:txBody>
      </p:sp>
      <p:pic>
        <p:nvPicPr>
          <p:cNvPr id="7" name="Picture 6">
            <a:extLst>
              <a:ext uri="{FF2B5EF4-FFF2-40B4-BE49-F238E27FC236}">
                <a16:creationId xmlns:a16="http://schemas.microsoft.com/office/drawing/2014/main" id="{391D9074-9E6F-42A8-B0FD-1DB286FE6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F6601DAD-5C66-4D7D-A00B-8945E7E32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9" name="Picture 8">
            <a:extLst>
              <a:ext uri="{FF2B5EF4-FFF2-40B4-BE49-F238E27FC236}">
                <a16:creationId xmlns:a16="http://schemas.microsoft.com/office/drawing/2014/main" id="{810A9478-5B12-430A-A1E7-D293C635D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0" name="Picture 9">
            <a:extLst>
              <a:ext uri="{FF2B5EF4-FFF2-40B4-BE49-F238E27FC236}">
                <a16:creationId xmlns:a16="http://schemas.microsoft.com/office/drawing/2014/main" id="{4EF641E7-487B-4B40-B224-F7CE72F2E0CB}"/>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2677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AD6B-661B-918D-1DE1-DE7F7D46A568}"/>
              </a:ext>
            </a:extLst>
          </p:cNvPr>
          <p:cNvSpPr>
            <a:spLocks noGrp="1"/>
          </p:cNvSpPr>
          <p:nvPr>
            <p:ph type="title"/>
          </p:nvPr>
        </p:nvSpPr>
        <p:spPr>
          <a:xfrm>
            <a:off x="1069848" y="484632"/>
            <a:ext cx="10058400" cy="874149"/>
          </a:xfrm>
        </p:spPr>
        <p:txBody>
          <a:bodyPr>
            <a:normAutofit fontScale="90000"/>
          </a:bodyPr>
          <a:lstStyle/>
          <a:p>
            <a:r>
              <a:rPr lang="en-US" sz="4400" b="1" dirty="0" err="1">
                <a:solidFill>
                  <a:srgbClr val="C00000"/>
                </a:solidFill>
                <a:latin typeface="Times New Roman" panose="02020603050405020304" pitchFamily="18" charset="0"/>
                <a:cs typeface="Times New Roman" panose="02020603050405020304" pitchFamily="18" charset="0"/>
              </a:rPr>
              <a:t>LiM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izglītības</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iestāžu</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statuss</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D44BD8-AC77-89BB-BF37-952CA9FC8A17}"/>
              </a:ext>
            </a:extLst>
          </p:cNvPr>
          <p:cNvSpPr>
            <a:spLocks noGrp="1"/>
          </p:cNvSpPr>
          <p:nvPr>
            <p:ph idx="1"/>
          </p:nvPr>
        </p:nvSpPr>
        <p:spPr>
          <a:xfrm>
            <a:off x="1069848" y="2871388"/>
            <a:ext cx="10058400" cy="3845606"/>
          </a:xfrm>
        </p:spPr>
        <p:txBody>
          <a:bodyPr>
            <a:normAutofit/>
          </a:bodyPr>
          <a:lstStyle/>
          <a:p>
            <a:pPr marL="0" indent="0">
              <a:buNone/>
            </a:pPr>
            <a:endParaRPr lang="en-US" dirty="0"/>
          </a:p>
          <a:p>
            <a:pPr marL="0" indent="0">
              <a:buNone/>
            </a:pPr>
            <a:r>
              <a:rPr lang="en-US" sz="2800" b="1" dirty="0" err="1">
                <a:latin typeface="Times New Roman" panose="02020603050405020304" pitchFamily="18" charset="0"/>
                <a:cs typeface="Times New Roman" panose="02020603050405020304" pitchFamily="18" charset="0"/>
              </a:rPr>
              <a:t>LiM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dalībskola</a:t>
            </a:r>
            <a:r>
              <a:rPr lang="en-US" sz="2800" b="1" dirty="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3 -… gads,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apgūst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Ļoti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efektīvu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cilvēku</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paradumus</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popularizē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personiskās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līderības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pieeju</a:t>
            </a:r>
            <a:r>
              <a:rPr lang="en-US" sz="2800" dirty="0">
                <a:latin typeface="Times New Roman" panose="02020603050405020304" pitchFamily="18" charset="0"/>
                <a:cs typeface="Times New Roman" panose="02020603050405020304" pitchFamily="18" charset="0"/>
              </a:rPr>
              <a:t>,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īsteno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standartu</a:t>
            </a:r>
            <a:r>
              <a:rPr lang="en-US" sz="2800" dirty="0">
                <a:latin typeface="Times New Roman" panose="02020603050405020304" pitchFamily="18" charset="0"/>
                <a:cs typeface="Times New Roman" panose="02020603050405020304" pitchFamily="18" charset="0"/>
              </a:rPr>
              <a:t>.</a:t>
            </a:r>
          </a:p>
        </p:txBody>
      </p:sp>
      <p:graphicFrame>
        <p:nvGraphicFramePr>
          <p:cNvPr id="4" name="Diagram 3">
            <a:extLst>
              <a:ext uri="{FF2B5EF4-FFF2-40B4-BE49-F238E27FC236}">
                <a16:creationId xmlns:a16="http://schemas.microsoft.com/office/drawing/2014/main" id="{11D03F97-1780-1014-4D26-0EE0B25BBD6A}"/>
              </a:ext>
            </a:extLst>
          </p:cNvPr>
          <p:cNvGraphicFramePr/>
          <p:nvPr/>
        </p:nvGraphicFramePr>
        <p:xfrm>
          <a:off x="393108" y="1153684"/>
          <a:ext cx="11246264" cy="1717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5B76259-C1B9-D7D5-CC29-129BFF295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257F394E-C440-0E26-D6F7-99246424D0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8" name="Picture 7">
            <a:extLst>
              <a:ext uri="{FF2B5EF4-FFF2-40B4-BE49-F238E27FC236}">
                <a16:creationId xmlns:a16="http://schemas.microsoft.com/office/drawing/2014/main" id="{9F3A31BA-EC9B-0B37-9D4C-6AEC1863D3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6" name="Picture 5">
            <a:extLst>
              <a:ext uri="{FF2B5EF4-FFF2-40B4-BE49-F238E27FC236}">
                <a16:creationId xmlns:a16="http://schemas.microsoft.com/office/drawing/2014/main" id="{91D355E8-72CD-E0F3-05E3-CEFFD83995DC}"/>
              </a:ext>
            </a:extLst>
          </p:cNvPr>
          <p:cNvPicPr>
            <a:picLocks noChangeAspect="1"/>
          </p:cNvPicPr>
          <p:nvPr/>
        </p:nvPicPr>
        <p:blipFill>
          <a:blip r:embed="rId10"/>
          <a:stretch>
            <a:fillRect/>
          </a:stretch>
        </p:blipFill>
        <p:spPr>
          <a:xfrm>
            <a:off x="11562443" y="73122"/>
            <a:ext cx="485090" cy="495641"/>
          </a:xfrm>
          <a:prstGeom prst="rect">
            <a:avLst/>
          </a:prstGeom>
        </p:spPr>
      </p:pic>
    </p:spTree>
    <p:extLst>
      <p:ext uri="{BB962C8B-B14F-4D97-AF65-F5344CB8AC3E}">
        <p14:creationId xmlns:p14="http://schemas.microsoft.com/office/powerpoint/2010/main" val="16942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D0AF7B-0E03-CE0C-5C1D-DD2810C864B1}"/>
              </a:ext>
            </a:extLst>
          </p:cNvPr>
          <p:cNvSpPr>
            <a:spLocks noGrp="1"/>
          </p:cNvSpPr>
          <p:nvPr>
            <p:ph idx="1"/>
          </p:nvPr>
        </p:nvSpPr>
        <p:spPr>
          <a:xfrm>
            <a:off x="256372" y="1327974"/>
            <a:ext cx="11536823" cy="5827335"/>
          </a:xfrm>
        </p:spPr>
        <p:txBody>
          <a:bodyPr>
            <a:normAutofit/>
          </a:bodyPr>
          <a:lstStyle/>
          <a:p>
            <a:pPr marL="0" indent="0">
              <a:buNone/>
            </a:pPr>
            <a:r>
              <a:rPr lang="en-US" sz="2400" b="0" i="0" u="none" strike="noStrike" dirty="0">
                <a:effectLst/>
                <a:latin typeface="Times New Roman" panose="02020603050405020304" pitchFamily="18" charset="0"/>
                <a:cs typeface="Times New Roman" panose="02020603050405020304" pitchFamily="18" charset="0"/>
              </a:rPr>
              <a:t>1) </a:t>
            </a:r>
            <a:r>
              <a:rPr lang="en-US" sz="2400" b="0" i="0" u="none" strike="noStrike" dirty="0" err="1">
                <a:effectLst/>
                <a:latin typeface="Times New Roman" panose="02020603050405020304" pitchFamily="18" charset="0"/>
                <a:cs typeface="Times New Roman" panose="02020603050405020304" pitchFamily="18" charset="0"/>
              </a:rPr>
              <a:t>LiM</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ir</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personiskās</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līderības</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koncepts</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ar</a:t>
            </a:r>
            <a:r>
              <a:rPr lang="en-US" sz="2400" b="0" i="0" u="none" strike="noStrike" dirty="0">
                <a:effectLst/>
                <a:latin typeface="Times New Roman" panose="02020603050405020304" pitchFamily="18" charset="0"/>
                <a:cs typeface="Times New Roman" panose="02020603050405020304" pitchFamily="18" charset="0"/>
              </a:rPr>
              <a:t> kuru </a:t>
            </a:r>
            <a:r>
              <a:rPr lang="en-US" sz="2400" b="1" i="0" u="none" strike="noStrike" dirty="0" err="1">
                <a:solidFill>
                  <a:srgbClr val="0070C0"/>
                </a:solidFill>
                <a:effectLst/>
                <a:latin typeface="Times New Roman" panose="02020603050405020304" pitchFamily="18" charset="0"/>
                <a:cs typeface="Times New Roman" panose="02020603050405020304" pitchFamily="18" charset="0"/>
              </a:rPr>
              <a:t>iepazīstas</a:t>
            </a:r>
            <a:r>
              <a:rPr lang="en-US" sz="2400" b="1" i="0" u="none" strike="noStrike" dirty="0">
                <a:solidFill>
                  <a:srgbClr val="0070C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latin typeface="Times New Roman" panose="02020603050405020304" pitchFamily="18" charset="0"/>
                <a:cs typeface="Times New Roman" panose="02020603050405020304" pitchFamily="18" charset="0"/>
              </a:rPr>
              <a:t>skolēni</a:t>
            </a:r>
            <a:r>
              <a:rPr lang="en-US" sz="2400" b="1" i="0" u="none" strike="noStrike" dirty="0">
                <a:solidFill>
                  <a:srgbClr val="0070C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latin typeface="Times New Roman" panose="02020603050405020304" pitchFamily="18" charset="0"/>
                <a:cs typeface="Times New Roman" panose="02020603050405020304" pitchFamily="18" charset="0"/>
              </a:rPr>
              <a:t>pedagogi</a:t>
            </a:r>
            <a:r>
              <a:rPr lang="en-US" sz="2400" b="1" i="0" u="none" strike="noStrike" dirty="0">
                <a:solidFill>
                  <a:srgbClr val="0070C0"/>
                </a:solidFill>
                <a:effectLst/>
                <a:latin typeface="Times New Roman" panose="02020603050405020304" pitchFamily="18" charset="0"/>
                <a:cs typeface="Times New Roman" panose="02020603050405020304" pitchFamily="18" charset="0"/>
              </a:rPr>
              <a:t> un </a:t>
            </a:r>
            <a:r>
              <a:rPr lang="en-US" sz="2400" b="1" i="0" u="none" strike="noStrike" dirty="0" err="1">
                <a:solidFill>
                  <a:srgbClr val="0070C0"/>
                </a:solidFill>
                <a:effectLst/>
                <a:latin typeface="Times New Roman" panose="02020603050405020304" pitchFamily="18" charset="0"/>
                <a:cs typeface="Times New Roman" panose="02020603050405020304" pitchFamily="18" charset="0"/>
              </a:rPr>
              <a:t>vecāki</a:t>
            </a:r>
            <a:r>
              <a:rPr lang="en-US" sz="2400" b="0" i="0" u="none" strike="noStrike" dirty="0">
                <a:effectLst/>
                <a:latin typeface="Times New Roman" panose="02020603050405020304" pitchFamily="18" charset="0"/>
                <a:cs typeface="Times New Roman" panose="02020603050405020304" pitchFamily="18" charset="0"/>
              </a:rPr>
              <a:t>, </a:t>
            </a:r>
          </a:p>
          <a:p>
            <a:pPr marL="0" indent="0">
              <a:buNone/>
            </a:pPr>
            <a:r>
              <a:rPr lang="en-US" sz="2400" b="0" i="0" u="none" strike="noStrike" dirty="0">
                <a:effectLst/>
                <a:latin typeface="Times New Roman" panose="02020603050405020304" pitchFamily="18" charset="0"/>
                <a:cs typeface="Times New Roman" panose="02020603050405020304" pitchFamily="18" charset="0"/>
              </a:rPr>
              <a:t>2) </a:t>
            </a:r>
            <a:r>
              <a:rPr lang="en-US" sz="2400" b="0" i="0" u="none" strike="noStrike" dirty="0" err="1">
                <a:effectLst/>
                <a:latin typeface="Times New Roman" panose="02020603050405020304" pitchFamily="18" charset="0"/>
                <a:cs typeface="Times New Roman" panose="02020603050405020304" pitchFamily="18" charset="0"/>
              </a:rPr>
              <a:t>LiM</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ir</a:t>
            </a:r>
            <a:r>
              <a:rPr lang="en-US" sz="2400" b="0" i="0" u="none" strike="noStrike" dirty="0">
                <a:effectLst/>
                <a:latin typeface="Times New Roman" panose="02020603050405020304" pitchFamily="18" charset="0"/>
                <a:cs typeface="Times New Roman" panose="02020603050405020304" pitchFamily="18" charset="0"/>
              </a:rPr>
              <a:t> </a:t>
            </a:r>
            <a:r>
              <a:rPr lang="lv-LV" sz="2400" b="0" i="0" u="none" strike="noStrike" dirty="0">
                <a:effectLst/>
                <a:latin typeface="Times New Roman" panose="02020603050405020304" pitchFamily="18" charset="0"/>
                <a:cs typeface="Times New Roman" panose="02020603050405020304" pitchFamily="18" charset="0"/>
              </a:rPr>
              <a:t>pedagoģisko pārmaiņu </a:t>
            </a:r>
            <a:r>
              <a:rPr lang="lv-LV" sz="2400" b="1" i="0" u="none" strike="noStrike" dirty="0">
                <a:solidFill>
                  <a:srgbClr val="0070C0"/>
                </a:solidFill>
                <a:effectLst/>
                <a:latin typeface="Times New Roman" panose="02020603050405020304" pitchFamily="18" charset="0"/>
                <a:cs typeface="Times New Roman" panose="02020603050405020304" pitchFamily="18" charset="0"/>
              </a:rPr>
              <a:t>kopums, ar kura palīdzību </a:t>
            </a:r>
            <a:r>
              <a:rPr lang="lv-LV" sz="2400" b="0" i="0" u="none" strike="noStrike" dirty="0">
                <a:effectLst/>
                <a:latin typeface="Times New Roman" panose="02020603050405020304" pitchFamily="18" charset="0"/>
                <a:cs typeface="Times New Roman" panose="02020603050405020304" pitchFamily="18" charset="0"/>
              </a:rPr>
              <a:t>izglītības iestāde spēj pilnveidot tās darbību, lai </a:t>
            </a:r>
            <a:r>
              <a:rPr lang="lv-LV" sz="2400" b="1" i="0" u="none" strike="noStrike" dirty="0">
                <a:solidFill>
                  <a:srgbClr val="0070C0"/>
                </a:solidFill>
                <a:effectLst/>
                <a:latin typeface="Times New Roman" panose="02020603050405020304" pitchFamily="18" charset="0"/>
                <a:cs typeface="Times New Roman" panose="02020603050405020304" pitchFamily="18" charset="0"/>
              </a:rPr>
              <a:t>skolēni var iemācīties izvirzīt, sasniegt un izvērtēt savus mērķus dzīvē.</a:t>
            </a:r>
            <a:endParaRPr lang="en-US" sz="2400" b="1" i="0" u="none" strike="noStrike" dirty="0">
              <a:solidFill>
                <a:srgbClr val="0070C0"/>
              </a:solidFill>
              <a:effectLst/>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LiM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skola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strādā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tās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darbā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iekļaujot</a:t>
            </a:r>
            <a:r>
              <a:rPr lang="en-US" sz="2400" dirty="0">
                <a:latin typeface="Times New Roman" panose="02020603050405020304" pitchFamily="18" charset="0"/>
                <a:cs typeface="Times New Roman" panose="02020603050405020304" pitchFamily="18" charset="0"/>
              </a:rPr>
              <a:t> un </a:t>
            </a:r>
            <a:r>
              <a:rPr lang="en-US" sz="2400" b="1" dirty="0" err="1">
                <a:solidFill>
                  <a:srgbClr val="0070C0"/>
                </a:solidFill>
                <a:latin typeface="Times New Roman" panose="02020603050405020304" pitchFamily="18" charset="0"/>
                <a:cs typeface="Times New Roman" panose="02020603050405020304" pitchFamily="18" charset="0"/>
              </a:rPr>
              <a:t>balstoties</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uz</a:t>
            </a:r>
            <a:r>
              <a:rPr lang="en-US" sz="2400" b="1" dirty="0">
                <a:solidFill>
                  <a:srgbClr val="0070C0"/>
                </a:solidFill>
                <a:latin typeface="Times New Roman" panose="02020603050405020304" pitchFamily="18" charset="0"/>
                <a:cs typeface="Times New Roman" panose="02020603050405020304" pitchFamily="18" charset="0"/>
              </a:rPr>
              <a:t> 5 </a:t>
            </a:r>
            <a:r>
              <a:rPr lang="en-US" sz="2400" b="1" dirty="0" err="1">
                <a:solidFill>
                  <a:srgbClr val="0070C0"/>
                </a:solidFill>
                <a:latin typeface="Times New Roman" panose="02020603050405020304" pitchFamily="18" charset="0"/>
                <a:cs typeface="Times New Roman" panose="02020603050405020304" pitchFamily="18" charset="0"/>
              </a:rPr>
              <a:t>pārliecībām</a:t>
            </a:r>
            <a:r>
              <a:rPr lang="en-US" sz="2400" dirty="0">
                <a:latin typeface="Times New Roman" panose="02020603050405020304" pitchFamily="18" charset="0"/>
                <a:cs typeface="Times New Roman" panose="02020603050405020304" pitchFamily="18" charset="0"/>
              </a:rPr>
              <a:t>:</a:t>
            </a:r>
          </a:p>
          <a:p>
            <a:r>
              <a:rPr lang="en-US" sz="2400" i="1" dirty="0" err="1">
                <a:latin typeface="Times New Roman" panose="02020603050405020304" pitchFamily="18" charset="0"/>
                <a:cs typeface="Times New Roman" panose="02020603050405020304" pitchFamily="18" charset="0"/>
              </a:rPr>
              <a:t>k</a:t>
            </a:r>
            <a:r>
              <a:rPr lang="en-US" sz="2400" b="0" i="1" u="none" strike="noStrike" dirty="0" err="1">
                <a:effectLst/>
                <a:latin typeface="Times New Roman" panose="02020603050405020304" pitchFamily="18" charset="0"/>
                <a:cs typeface="Times New Roman" panose="02020603050405020304" pitchFamily="18" charset="0"/>
              </a:rPr>
              <a:t>atrs</a:t>
            </a:r>
            <a:r>
              <a:rPr lang="en-US" sz="2400" b="0" i="1" u="none" strike="noStrike" dirty="0">
                <a:effectLst/>
                <a:latin typeface="Times New Roman" panose="02020603050405020304" pitchFamily="18" charset="0"/>
                <a:cs typeface="Times New Roman" panose="02020603050405020304" pitchFamily="18" charset="0"/>
              </a:rPr>
              <a:t> var </a:t>
            </a:r>
            <a:r>
              <a:rPr lang="en-US" sz="2400" b="0" i="1" u="none" strike="noStrike" dirty="0" err="1">
                <a:effectLst/>
                <a:latin typeface="Times New Roman" panose="02020603050405020304" pitchFamily="18" charset="0"/>
                <a:cs typeface="Times New Roman" panose="02020603050405020304" pitchFamily="18" charset="0"/>
              </a:rPr>
              <a:t>būt</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līderis</a:t>
            </a:r>
            <a:r>
              <a:rPr lang="en-US" sz="2400" b="0" i="1" u="none" strike="noStrike" dirty="0">
                <a:effectLst/>
                <a:latin typeface="Times New Roman" panose="02020603050405020304" pitchFamily="18" charset="0"/>
                <a:cs typeface="Times New Roman" panose="02020603050405020304" pitchFamily="18" charset="0"/>
              </a:rPr>
              <a:t>,</a:t>
            </a:r>
          </a:p>
          <a:p>
            <a:r>
              <a:rPr lang="en-US" sz="2400" i="1" dirty="0" err="1">
                <a:latin typeface="Times New Roman" panose="02020603050405020304" pitchFamily="18" charset="0"/>
                <a:cs typeface="Times New Roman" panose="02020603050405020304" pitchFamily="18" charset="0"/>
              </a:rPr>
              <a:t>katram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piemīt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izcilība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kādā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jomā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jeb</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viņa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ģenialitāte</a:t>
            </a:r>
            <a:r>
              <a:rPr lang="en-US" sz="2400" i="1" dirty="0">
                <a:latin typeface="Times New Roman" panose="02020603050405020304" pitchFamily="18" charset="0"/>
                <a:cs typeface="Times New Roman" panose="02020603050405020304" pitchFamily="18" charset="0"/>
              </a:rPr>
              <a:t>,</a:t>
            </a:r>
          </a:p>
          <a:p>
            <a:r>
              <a:rPr lang="en-US" sz="2400" i="1" dirty="0" err="1">
                <a:latin typeface="Times New Roman" panose="02020603050405020304" pitchFamily="18" charset="0"/>
                <a:cs typeface="Times New Roman" panose="02020603050405020304" pitchFamily="18" charset="0"/>
              </a:rPr>
              <a:t>p</a:t>
            </a:r>
            <a:r>
              <a:rPr lang="en-US" sz="2400" b="0" i="1" u="none" strike="noStrike" dirty="0" err="1">
                <a:effectLst/>
                <a:latin typeface="Times New Roman" panose="02020603050405020304" pitchFamily="18" charset="0"/>
                <a:cs typeface="Times New Roman" panose="02020603050405020304" pitchFamily="18" charset="0"/>
              </a:rPr>
              <a:t>ārmaiņas</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sākas</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ar</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mani</a:t>
            </a:r>
            <a:r>
              <a:rPr lang="en-US" sz="2400" b="0" i="1" u="none" strike="noStrike" dirty="0">
                <a:effectLst/>
                <a:latin typeface="Times New Roman" panose="02020603050405020304" pitchFamily="18" charset="0"/>
                <a:cs typeface="Times New Roman" panose="02020603050405020304" pitchFamily="18" charset="0"/>
              </a:rPr>
              <a:t>,</a:t>
            </a:r>
          </a:p>
          <a:p>
            <a:r>
              <a:rPr lang="en-US" sz="2400" i="1" dirty="0" err="1">
                <a:latin typeface="Times New Roman" panose="02020603050405020304" pitchFamily="18" charset="0"/>
                <a:cs typeface="Times New Roman" panose="02020603050405020304" pitchFamily="18" charset="0"/>
              </a:rPr>
              <a:t>skolotāji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atbalsta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skolēnus</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viņi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paši</a:t>
            </a:r>
            <a:r>
              <a:rPr lang="en-US" sz="2400" i="1" dirty="0">
                <a:latin typeface="Times New Roman" panose="02020603050405020304" pitchFamily="18" charset="0"/>
                <a:cs typeface="Times New Roman" panose="02020603050405020304" pitchFamily="18" charset="0"/>
              </a:rPr>
              <a:t> var </a:t>
            </a:r>
            <a:r>
              <a:rPr lang="en-US" sz="2400" i="1" dirty="0" err="1">
                <a:latin typeface="Times New Roman" panose="02020603050405020304" pitchFamily="18" charset="0"/>
                <a:cs typeface="Times New Roman" panose="02020603050405020304" pitchFamily="18" charset="0"/>
              </a:rPr>
              <a:t>vadīt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savu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mācīšanos</a:t>
            </a:r>
            <a:r>
              <a:rPr lang="en-US" sz="2400" i="1" dirty="0">
                <a:latin typeface="Times New Roman" panose="02020603050405020304" pitchFamily="18" charset="0"/>
                <a:cs typeface="Times New Roman" panose="02020603050405020304" pitchFamily="18" charset="0"/>
              </a:rPr>
              <a:t>,</a:t>
            </a:r>
          </a:p>
          <a:p>
            <a:r>
              <a:rPr lang="en-US" sz="2400" i="1" dirty="0" err="1">
                <a:latin typeface="Times New Roman" panose="02020603050405020304" pitchFamily="18" charset="0"/>
                <a:cs typeface="Times New Roman" panose="02020603050405020304" pitchFamily="18" charset="0"/>
              </a:rPr>
              <a:t>i</a:t>
            </a:r>
            <a:r>
              <a:rPr lang="en-US" sz="2400" b="0" i="1" u="none" strike="noStrike" dirty="0" err="1">
                <a:effectLst/>
                <a:latin typeface="Times New Roman" panose="02020603050405020304" pitchFamily="18" charset="0"/>
                <a:cs typeface="Times New Roman" panose="02020603050405020304" pitchFamily="18" charset="0"/>
              </a:rPr>
              <a:t>r</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svarīgi</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attīstīt</a:t>
            </a:r>
            <a:r>
              <a:rPr lang="en-US" sz="2400" b="0" i="1" u="none" strike="noStrike" dirty="0">
                <a:effectLst/>
                <a:latin typeface="Times New Roman" panose="02020603050405020304" pitchFamily="18" charset="0"/>
                <a:cs typeface="Times New Roman" panose="02020603050405020304" pitchFamily="18" charset="0"/>
              </a:rPr>
              <a:t> visas </a:t>
            </a:r>
            <a:r>
              <a:rPr lang="en-US" sz="2400" b="0" i="1" u="none" strike="noStrike" dirty="0" err="1">
                <a:effectLst/>
                <a:latin typeface="Times New Roman" panose="02020603050405020304" pitchFamily="18" charset="0"/>
                <a:cs typeface="Times New Roman" panose="02020603050405020304" pitchFamily="18" charset="0"/>
              </a:rPr>
              <a:t>piecas</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personības</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jomas</a:t>
            </a:r>
            <a:r>
              <a:rPr lang="en-US" sz="2400" b="0" i="1" u="none" strike="noStrike" dirty="0">
                <a:effectLst/>
                <a:latin typeface="Times New Roman" panose="02020603050405020304" pitchFamily="18" charset="0"/>
                <a:cs typeface="Times New Roman" panose="02020603050405020304" pitchFamily="18" charset="0"/>
              </a:rPr>
              <a:t> – </a:t>
            </a:r>
            <a:r>
              <a:rPr lang="en-US" sz="2400" b="0" i="1" u="none" strike="noStrike" dirty="0" err="1">
                <a:effectLst/>
                <a:latin typeface="Times New Roman" panose="02020603050405020304" pitchFamily="18" charset="0"/>
                <a:cs typeface="Times New Roman" panose="02020603050405020304" pitchFamily="18" charset="0"/>
              </a:rPr>
              <a:t>intelektuālo</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fizisko</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emocionālo</a:t>
            </a:r>
            <a:r>
              <a:rPr lang="en-US" sz="2400" b="0" i="1" u="none" strike="noStrike" dirty="0">
                <a:effectLst/>
                <a:latin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cs typeface="Times New Roman" panose="02020603050405020304" pitchFamily="18" charset="0"/>
              </a:rPr>
              <a:t>garīgo</a:t>
            </a:r>
            <a:r>
              <a:rPr lang="en-US" sz="2400" b="0" i="1" u="none" strike="noStrike" dirty="0">
                <a:effectLst/>
                <a:latin typeface="Times New Roman" panose="02020603050405020304" pitchFamily="18" charset="0"/>
                <a:cs typeface="Times New Roman" panose="02020603050405020304" pitchFamily="18" charset="0"/>
              </a:rPr>
              <a:t> un </a:t>
            </a:r>
            <a:r>
              <a:rPr lang="en-US" sz="2400" b="0" i="1" u="none" strike="noStrike" dirty="0" err="1">
                <a:effectLst/>
                <a:latin typeface="Times New Roman" panose="02020603050405020304" pitchFamily="18" charset="0"/>
                <a:cs typeface="Times New Roman" panose="02020603050405020304" pitchFamily="18" charset="0"/>
              </a:rPr>
              <a:t>sociālo</a:t>
            </a:r>
            <a:r>
              <a:rPr lang="en-US" sz="2400" b="0" i="1" u="none" strike="noStrike" dirty="0">
                <a:effectLst/>
                <a:latin typeface="Times New Roman" panose="02020603050405020304" pitchFamily="18" charset="0"/>
                <a:cs typeface="Times New Roman" panose="02020603050405020304" pitchFamily="18" charset="0"/>
              </a:rPr>
              <a:t>.</a:t>
            </a:r>
            <a:endParaRPr lang="lv-LV" sz="2400" b="0" i="1" u="none" strike="noStrike" dirty="0">
              <a:effectLst/>
              <a:latin typeface="Times New Roman" panose="02020603050405020304" pitchFamily="18" charset="0"/>
              <a:cs typeface="Times New Roman" panose="02020603050405020304" pitchFamily="18" charset="0"/>
            </a:endParaRPr>
          </a:p>
          <a:p>
            <a:pPr marL="0" indent="0">
              <a:buNone/>
            </a:pPr>
            <a:r>
              <a:rPr lang="en-US" sz="2400" b="0" i="0" u="none" strike="noStrike" dirty="0">
                <a:effectLst/>
                <a:latin typeface="Times New Roman" panose="02020603050405020304" pitchFamily="18" charset="0"/>
                <a:cs typeface="Times New Roman" panose="02020603050405020304" pitchFamily="18" charset="0"/>
              </a:rPr>
              <a:t>4) </a:t>
            </a:r>
            <a:r>
              <a:rPr lang="en-US" sz="2400" b="0" i="0" u="none" strike="noStrike" dirty="0" err="1">
                <a:effectLst/>
                <a:latin typeface="Times New Roman" panose="02020603050405020304" pitchFamily="18" charset="0"/>
                <a:cs typeface="Times New Roman" panose="02020603050405020304" pitchFamily="18" charset="0"/>
              </a:rPr>
              <a:t>LiM</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īstenošanas</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procesus</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vada</a:t>
            </a:r>
            <a:r>
              <a:rPr lang="en-US" sz="2400" b="0"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latin typeface="Times New Roman" panose="02020603050405020304" pitchFamily="18" charset="0"/>
                <a:cs typeface="Times New Roman" panose="02020603050405020304" pitchFamily="18" charset="0"/>
              </a:rPr>
              <a:t>Ieviešanas</a:t>
            </a:r>
            <a:r>
              <a:rPr lang="en-US" sz="2400" b="1" i="0" u="none" strike="noStrike" dirty="0">
                <a:solidFill>
                  <a:srgbClr val="0070C0"/>
                </a:solidFill>
                <a:effectLst/>
                <a:latin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latin typeface="Times New Roman" panose="02020603050405020304" pitchFamily="18" charset="0"/>
                <a:cs typeface="Times New Roman" panose="02020603050405020304" pitchFamily="18" charset="0"/>
              </a:rPr>
              <a:t>komanda</a:t>
            </a:r>
            <a:r>
              <a:rPr lang="en-US" sz="2400" b="1" i="0" u="none" strike="noStrike" dirty="0">
                <a:solidFill>
                  <a:srgbClr val="0070C0"/>
                </a:solidFill>
                <a:effectLst/>
                <a:latin typeface="Times New Roman" panose="02020603050405020304" pitchFamily="18" charset="0"/>
                <a:cs typeface="Times New Roman" panose="02020603050405020304" pitchFamily="18" charset="0"/>
              </a:rPr>
              <a:t> un </a:t>
            </a:r>
            <a:r>
              <a:rPr lang="en-US" sz="2400" b="1" i="0" u="none" strike="noStrike" dirty="0" err="1">
                <a:solidFill>
                  <a:srgbClr val="0070C0"/>
                </a:solidFill>
                <a:effectLst/>
                <a:latin typeface="Times New Roman" panose="02020603050405020304" pitchFamily="18" charset="0"/>
                <a:cs typeface="Times New Roman" panose="02020603050405020304" pitchFamily="18" charset="0"/>
              </a:rPr>
              <a:t>LiM</a:t>
            </a:r>
            <a:r>
              <a:rPr lang="en-US" sz="2400" b="1" i="0" u="none" strike="noStrike" dirty="0">
                <a:solidFill>
                  <a:srgbClr val="0070C0"/>
                </a:solidFill>
                <a:effectLst/>
                <a:latin typeface="Times New Roman" panose="02020603050405020304" pitchFamily="18" charset="0"/>
                <a:cs typeface="Times New Roman" panose="02020603050405020304" pitchFamily="18" charset="0"/>
              </a:rPr>
              <a:t> mentors</a:t>
            </a:r>
          </a:p>
          <a:p>
            <a:endParaRPr lang="en-US" dirty="0"/>
          </a:p>
        </p:txBody>
      </p:sp>
      <p:pic>
        <p:nvPicPr>
          <p:cNvPr id="7" name="Picture 6">
            <a:extLst>
              <a:ext uri="{FF2B5EF4-FFF2-40B4-BE49-F238E27FC236}">
                <a16:creationId xmlns:a16="http://schemas.microsoft.com/office/drawing/2014/main" id="{89F55305-C101-B36D-A99F-F62989648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197A9885-59C8-F924-41E5-C5D0D573F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9" name="Picture 8">
            <a:extLst>
              <a:ext uri="{FF2B5EF4-FFF2-40B4-BE49-F238E27FC236}">
                <a16:creationId xmlns:a16="http://schemas.microsoft.com/office/drawing/2014/main" id="{9278D7CE-B070-7663-4FD7-DE51143F2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0" name="Picture 9">
            <a:extLst>
              <a:ext uri="{FF2B5EF4-FFF2-40B4-BE49-F238E27FC236}">
                <a16:creationId xmlns:a16="http://schemas.microsoft.com/office/drawing/2014/main" id="{FFD01FB8-2373-740B-37C3-A53746824460}"/>
              </a:ext>
            </a:extLst>
          </p:cNvPr>
          <p:cNvPicPr>
            <a:picLocks noChangeAspect="1"/>
          </p:cNvPicPr>
          <p:nvPr/>
        </p:nvPicPr>
        <p:blipFill>
          <a:blip r:embed="rId5"/>
          <a:stretch>
            <a:fillRect/>
          </a:stretch>
        </p:blipFill>
        <p:spPr>
          <a:xfrm>
            <a:off x="11562443" y="73122"/>
            <a:ext cx="485090" cy="495641"/>
          </a:xfrm>
          <a:prstGeom prst="rect">
            <a:avLst/>
          </a:prstGeom>
        </p:spPr>
      </p:pic>
      <p:sp>
        <p:nvSpPr>
          <p:cNvPr id="11" name="Title 1">
            <a:extLst>
              <a:ext uri="{FF2B5EF4-FFF2-40B4-BE49-F238E27FC236}">
                <a16:creationId xmlns:a16="http://schemas.microsoft.com/office/drawing/2014/main" id="{AAC88CDA-30C6-4F06-8039-FF62E7E3F4F3}"/>
              </a:ext>
            </a:extLst>
          </p:cNvPr>
          <p:cNvSpPr>
            <a:spLocks noGrp="1"/>
          </p:cNvSpPr>
          <p:nvPr>
            <p:ph type="title"/>
          </p:nvPr>
        </p:nvSpPr>
        <p:spPr>
          <a:xfrm>
            <a:off x="521328" y="534153"/>
            <a:ext cx="10957560" cy="732585"/>
          </a:xfrm>
        </p:spPr>
        <p:txBody>
          <a:bodyPr>
            <a:noAutofit/>
          </a:bodyPr>
          <a:lstStyle/>
          <a:p>
            <a:r>
              <a:rPr lang="lv-LV"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Kā notiek pārmaiņu procesa “Līderis manī” ieviešana izglītības iestādē?</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03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A0E088E-5EA5-40D2-98EC-9969D8245A30}"/>
              </a:ext>
            </a:extLst>
          </p:cNvPr>
          <p:cNvSpPr>
            <a:spLocks noGrp="1"/>
          </p:cNvSpPr>
          <p:nvPr>
            <p:ph type="title"/>
          </p:nvPr>
        </p:nvSpPr>
        <p:spPr>
          <a:xfrm>
            <a:off x="202194" y="646222"/>
            <a:ext cx="11787612" cy="1148715"/>
          </a:xfrm>
        </p:spPr>
        <p:txBody>
          <a:bodyPr>
            <a:noAutofit/>
          </a:bodyPr>
          <a:lstStyle/>
          <a:p>
            <a:pPr algn="l"/>
            <a:r>
              <a:rPr lang="lv-LV" sz="32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un 20 taktikas, kuras skolēni apgūst?</a:t>
            </a:r>
            <a:endParaRPr lang="en-GB" sz="5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Satura vietturis 5">
            <a:extLst>
              <a:ext uri="{FF2B5EF4-FFF2-40B4-BE49-F238E27FC236}">
                <a16:creationId xmlns:a16="http://schemas.microsoft.com/office/drawing/2014/main" id="{A5BF3EC8-A3B2-4099-925C-7C90461E8E0C}"/>
              </a:ext>
            </a:extLst>
          </p:cNvPr>
          <p:cNvGraphicFramePr>
            <a:graphicFrameLocks noGrp="1"/>
          </p:cNvGraphicFramePr>
          <p:nvPr>
            <p:ph idx="1"/>
            <p:extLst>
              <p:ext uri="{D42A27DB-BD31-4B8C-83A1-F6EECF244321}">
                <p14:modId xmlns:p14="http://schemas.microsoft.com/office/powerpoint/2010/main" val="182432798"/>
              </p:ext>
            </p:extLst>
          </p:nvPr>
        </p:nvGraphicFramePr>
        <p:xfrm>
          <a:off x="1002696" y="2154694"/>
          <a:ext cx="10307320" cy="4470261"/>
        </p:xfrm>
        <a:graphic>
          <a:graphicData uri="http://schemas.openxmlformats.org/drawingml/2006/table">
            <a:tbl>
              <a:tblPr firstRow="1" firstCol="1" bandRow="1">
                <a:tableStyleId>{37CE84F3-28C3-443E-9E96-99CF82512B78}</a:tableStyleId>
              </a:tblPr>
              <a:tblGrid>
                <a:gridCol w="2854506">
                  <a:extLst>
                    <a:ext uri="{9D8B030D-6E8A-4147-A177-3AD203B41FA5}">
                      <a16:colId xmlns:a16="http://schemas.microsoft.com/office/drawing/2014/main" val="4119268632"/>
                    </a:ext>
                  </a:extLst>
                </a:gridCol>
                <a:gridCol w="7452814">
                  <a:extLst>
                    <a:ext uri="{9D8B030D-6E8A-4147-A177-3AD203B41FA5}">
                      <a16:colId xmlns:a16="http://schemas.microsoft.com/office/drawing/2014/main" val="2871406329"/>
                    </a:ext>
                  </a:extLst>
                </a:gridCol>
              </a:tblGrid>
              <a:tr h="714621">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Ar stratēģiju apgūstamās taktikas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3755640">
                <a:tc>
                  <a:txBody>
                    <a:bodyPr/>
                    <a:lstStyle/>
                    <a:p>
                      <a:pPr marL="342900" lvl="0" indent="-342900">
                        <a:lnSpc>
                          <a:spcPct val="115000"/>
                        </a:lnSpc>
                        <a:buFont typeface="+mj-lt"/>
                        <a:buAutoNum type="arabicPeriod"/>
                      </a:pPr>
                      <a:r>
                        <a:rPr lang="lv-LV" sz="2800" dirty="0">
                          <a:effectLst/>
                          <a:latin typeface="Times New Roman" panose="02020603050405020304" pitchFamily="18" charset="0"/>
                          <a:cs typeface="Times New Roman" panose="02020603050405020304" pitchFamily="18" charset="0"/>
                        </a:rPr>
                        <a:t>Esi </a:t>
                      </a:r>
                      <a:r>
                        <a:rPr lang="lv-LV" sz="2800" dirty="0" err="1">
                          <a:effectLst/>
                          <a:latin typeface="Times New Roman" panose="02020603050405020304" pitchFamily="18" charset="0"/>
                          <a:cs typeface="Times New Roman" panose="02020603050405020304" pitchFamily="18" charset="0"/>
                        </a:rPr>
                        <a:t>proaktīvs</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ieturu pauzi un izlemju, kā reaģēt.</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lietoju valodu, kurā var saprast, ka mana rīcība ir mana izvēle.</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fokusējos uz lietām un procesiem, kurus varu tieši ietekmēt pats.</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07000"/>
                        </a:lnSpc>
                        <a:spcAft>
                          <a:spcPts val="800"/>
                        </a:spcAft>
                        <a:buFont typeface="+mj-lt"/>
                        <a:buAutoNum type="arabicPeriod"/>
                      </a:pPr>
                      <a:r>
                        <a:rPr lang="lv-LV" sz="2800" dirty="0">
                          <a:effectLst/>
                          <a:latin typeface="Times New Roman" panose="02020603050405020304" pitchFamily="18" charset="0"/>
                          <a:cs typeface="Times New Roman" panose="02020603050405020304" pitchFamily="18" charset="0"/>
                        </a:rPr>
                        <a:t>Es spēju mainīt savu tradicionālo uzvedību pret citu vēlamo ar gribas palīdzību.</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049" name="Rokraksts 1"/>
              <p14:cNvContentPartPr>
                <a14:cpLocks xmlns:a14="http://schemas.microsoft.com/office/drawing/2010/main" noRot="1" noChangeAspect="1" noEditPoints="1" noChangeArrowheads="1" noChangeShapeType="1"/>
              </p14:cNvContentPartPr>
              <p14:nvPr/>
            </p14:nvContentPartPr>
            <p14:xfrm>
              <a:off x="5207000" y="254000"/>
              <a:ext cx="19050" cy="19050"/>
            </p14:xfrm>
          </p:contentPart>
        </mc:Choice>
        <mc:Fallback xmlns="">
          <p:pic>
            <p:nvPicPr>
              <p:cNvPr id="2049" name="Rokraksts 1"/>
              <p:cNvPicPr>
                <a:picLocks noRot="1" noChangeAspect="1" noEditPoints="1" noChangeArrowheads="1" noChangeShapeType="1"/>
              </p:cNvPicPr>
              <p:nvPr/>
            </p:nvPicPr>
            <p:blipFill>
              <a:blip r:embed="rId4"/>
              <a:stretch>
                <a:fillRect/>
              </a:stretch>
            </p:blipFill>
            <p:spPr>
              <a:xfrm>
                <a:off x="0" y="0"/>
                <a:ext cx="0" cy="0"/>
              </a:xfrm>
              <a:prstGeom prst="rect">
                <a:avLst/>
              </a:prstGeom>
            </p:spPr>
          </p:pic>
        </mc:Fallback>
      </mc:AlternateContent>
      <p:pic>
        <p:nvPicPr>
          <p:cNvPr id="3" name="Picture 2">
            <a:extLst>
              <a:ext uri="{FF2B5EF4-FFF2-40B4-BE49-F238E27FC236}">
                <a16:creationId xmlns:a16="http://schemas.microsoft.com/office/drawing/2014/main" id="{F148782B-34E2-7345-12C4-19A97F356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9AEA2BB7-35FD-7D6A-AE7F-02854519E7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7" name="Picture 6">
            <a:extLst>
              <a:ext uri="{FF2B5EF4-FFF2-40B4-BE49-F238E27FC236}">
                <a16:creationId xmlns:a16="http://schemas.microsoft.com/office/drawing/2014/main" id="{033822A0-461F-6F28-9801-1991EE06BF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8" name="Picture 7">
            <a:extLst>
              <a:ext uri="{FF2B5EF4-FFF2-40B4-BE49-F238E27FC236}">
                <a16:creationId xmlns:a16="http://schemas.microsoft.com/office/drawing/2014/main" id="{2DE4C1E3-4683-75B4-C0AD-F92407A83050}"/>
              </a:ext>
            </a:extLst>
          </p:cNvPr>
          <p:cNvPicPr>
            <a:picLocks noChangeAspect="1"/>
          </p:cNvPicPr>
          <p:nvPr/>
        </p:nvPicPr>
        <p:blipFill>
          <a:blip r:embed="rId8"/>
          <a:stretch>
            <a:fillRect/>
          </a:stretch>
        </p:blipFill>
        <p:spPr>
          <a:xfrm>
            <a:off x="11562443" y="73122"/>
            <a:ext cx="485090" cy="495641"/>
          </a:xfrm>
          <a:prstGeom prst="rect">
            <a:avLst/>
          </a:prstGeom>
        </p:spPr>
      </p:pic>
    </p:spTree>
    <p:extLst>
      <p:ext uri="{BB962C8B-B14F-4D97-AF65-F5344CB8AC3E}">
        <p14:creationId xmlns:p14="http://schemas.microsoft.com/office/powerpoint/2010/main" val="57211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093" y="760618"/>
            <a:ext cx="10957560" cy="925195"/>
          </a:xfrm>
        </p:spPr>
        <p:txBody>
          <a:bodyPr>
            <a:noAutofit/>
          </a:bodyPr>
          <a:lstStyle/>
          <a:p>
            <a:pPr algn="l"/>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Kas ir 7 personiskās līderības stratēģijas </a:t>
            </a:r>
            <a:b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br>
            <a:r>
              <a:rPr lang="lv-LV" sz="2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un 20 taktikas, kuras skolēni apgūst?</a:t>
            </a:r>
            <a:endParaRPr lang="en-US" sz="28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8" name="Satura vietturis 5">
            <a:extLst>
              <a:ext uri="{FF2B5EF4-FFF2-40B4-BE49-F238E27FC236}">
                <a16:creationId xmlns:a16="http://schemas.microsoft.com/office/drawing/2014/main" id="{F7792F89-F5F9-492A-A052-407E5E283648}"/>
              </a:ext>
            </a:extLst>
          </p:cNvPr>
          <p:cNvGraphicFramePr>
            <a:graphicFrameLocks/>
          </p:cNvGraphicFramePr>
          <p:nvPr>
            <p:extLst>
              <p:ext uri="{D42A27DB-BD31-4B8C-83A1-F6EECF244321}">
                <p14:modId xmlns:p14="http://schemas.microsoft.com/office/powerpoint/2010/main" val="1529579698"/>
              </p:ext>
            </p:extLst>
          </p:nvPr>
        </p:nvGraphicFramePr>
        <p:xfrm>
          <a:off x="1064587" y="2631528"/>
          <a:ext cx="10307320" cy="3100665"/>
        </p:xfrm>
        <a:graphic>
          <a:graphicData uri="http://schemas.openxmlformats.org/drawingml/2006/table">
            <a:tbl>
              <a:tblPr firstRow="1" firstCol="1" bandRow="1">
                <a:tableStyleId>{37CE84F3-28C3-443E-9E96-99CF82512B78}</a:tableStyleId>
              </a:tblPr>
              <a:tblGrid>
                <a:gridCol w="2854506">
                  <a:extLst>
                    <a:ext uri="{9D8B030D-6E8A-4147-A177-3AD203B41FA5}">
                      <a16:colId xmlns:a16="http://schemas.microsoft.com/office/drawing/2014/main" val="4119268632"/>
                    </a:ext>
                  </a:extLst>
                </a:gridCol>
                <a:gridCol w="7452814">
                  <a:extLst>
                    <a:ext uri="{9D8B030D-6E8A-4147-A177-3AD203B41FA5}">
                      <a16:colId xmlns:a16="http://schemas.microsoft.com/office/drawing/2014/main" val="2871406329"/>
                    </a:ext>
                  </a:extLst>
                </a:gridCol>
              </a:tblGrid>
              <a:tr h="559395">
                <a:tc>
                  <a:txBody>
                    <a:bodyPr/>
                    <a:lstStyle/>
                    <a:p>
                      <a:pPr algn="ctr">
                        <a:lnSpc>
                          <a:spcPct val="115000"/>
                        </a:lnSpc>
                        <a:spcAft>
                          <a:spcPts val="1000"/>
                        </a:spcAft>
                      </a:pPr>
                      <a:r>
                        <a:rPr lang="lv-LV" sz="2800" dirty="0">
                          <a:effectLst/>
                          <a:latin typeface="Times New Roman" panose="02020603050405020304" pitchFamily="18" charset="0"/>
                          <a:cs typeface="Times New Roman" panose="02020603050405020304" pitchFamily="18" charset="0"/>
                        </a:rPr>
                        <a:t>Stratēģija</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lv-LV" sz="2800">
                          <a:effectLst/>
                          <a:latin typeface="Times New Roman" panose="02020603050405020304" pitchFamily="18" charset="0"/>
                          <a:cs typeface="Times New Roman" panose="02020603050405020304" pitchFamily="18" charset="0"/>
                        </a:rPr>
                        <a:t>Ar stratēģiju apgūstamās taktikas</a:t>
                      </a:r>
                      <a:endParaRPr lang="en-GB"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283608"/>
                  </a:ext>
                </a:extLst>
              </a:tr>
              <a:tr h="2443861">
                <a:tc>
                  <a:txBody>
                    <a:bodyPr/>
                    <a:lstStyle/>
                    <a:p>
                      <a:pPr marL="0" lvl="0" indent="0">
                        <a:lnSpc>
                          <a:spcPct val="115000"/>
                        </a:lnSpc>
                        <a:buFont typeface="+mj-lt"/>
                        <a:buNone/>
                      </a:pPr>
                      <a:r>
                        <a:rPr lang="lv-LV" sz="2800" dirty="0">
                          <a:effectLst/>
                          <a:latin typeface="Times New Roman" panose="02020603050405020304" pitchFamily="18" charset="0"/>
                          <a:cs typeface="Times New Roman" panose="02020603050405020304" pitchFamily="18" charset="0"/>
                        </a:rPr>
                        <a:t>2. Sāc ar rezultāta vīziju</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742950" lvl="1" indent="-285750">
                        <a:lnSpc>
                          <a:spcPct val="115000"/>
                        </a:lnSpc>
                        <a:buFont typeface="+mj-lt"/>
                        <a:buAutoNum type="arabicPeriod"/>
                      </a:pPr>
                      <a:r>
                        <a:rPr lang="lv-LV" sz="2800" dirty="0">
                          <a:effectLst/>
                          <a:latin typeface="Times New Roman" panose="02020603050405020304" pitchFamily="18" charset="0"/>
                          <a:cs typeface="Times New Roman" panose="02020603050405020304" pitchFamily="18" charset="0"/>
                        </a:rPr>
                        <a:t>Es spēju formulēt sev sasniedzamos rezultātus.</a:t>
                      </a:r>
                      <a:endParaRPr lang="en-GB" sz="2800" dirty="0">
                        <a:effectLst/>
                        <a:latin typeface="Times New Roman" panose="02020603050405020304" pitchFamily="18" charset="0"/>
                        <a:cs typeface="Times New Roman" panose="02020603050405020304" pitchFamily="18" charset="0"/>
                      </a:endParaRPr>
                    </a:p>
                    <a:p>
                      <a:pPr marL="742950" lvl="1" indent="-285750">
                        <a:lnSpc>
                          <a:spcPct val="115000"/>
                        </a:lnSpc>
                        <a:spcAft>
                          <a:spcPts val="1000"/>
                        </a:spcAft>
                        <a:buFont typeface="+mj-lt"/>
                        <a:buAutoNum type="arabicPeriod"/>
                      </a:pPr>
                      <a:r>
                        <a:rPr lang="lv-LV" sz="2800" dirty="0">
                          <a:effectLst/>
                          <a:latin typeface="Times New Roman" panose="02020603050405020304" pitchFamily="18" charset="0"/>
                          <a:cs typeface="Times New Roman" panose="02020603050405020304" pitchFamily="18" charset="0"/>
                        </a:rPr>
                        <a:t>Es zinu, ko vēlos dzīvē sasniegt un kas ir manas dzīves misija.</a:t>
                      </a:r>
                      <a:endParaRPr lang="en-GB" sz="2800" dirty="0">
                        <a:effectLst/>
                        <a:latin typeface="Times New Roman" panose="02020603050405020304" pitchFamily="18" charset="0"/>
                        <a:cs typeface="Times New Roman" panose="02020603050405020304" pitchFamily="18" charset="0"/>
                      </a:endParaRPr>
                    </a:p>
                    <a:p>
                      <a:pPr marL="21590" algn="just">
                        <a:lnSpc>
                          <a:spcPct val="115000"/>
                        </a:lnSpc>
                        <a:spcAft>
                          <a:spcPts val="1000"/>
                        </a:spcAft>
                      </a:pPr>
                      <a:r>
                        <a:rPr lang="lv-LV" sz="2800" dirty="0">
                          <a:effectLst/>
                          <a:latin typeface="Times New Roman" panose="02020603050405020304" pitchFamily="18" charset="0"/>
                          <a:cs typeface="Times New Roman" panose="02020603050405020304" pitchFamily="18" charset="0"/>
                        </a:rPr>
                        <a:t> </a:t>
                      </a:r>
                      <a:endParaRPr lang="en-GB"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8692572"/>
                  </a:ext>
                </a:extLst>
              </a:tr>
            </a:tbl>
          </a:graphicData>
        </a:graphic>
      </p:graphicFrame>
      <p:pic>
        <p:nvPicPr>
          <p:cNvPr id="6" name="Picture 5">
            <a:extLst>
              <a:ext uri="{FF2B5EF4-FFF2-40B4-BE49-F238E27FC236}">
                <a16:creationId xmlns:a16="http://schemas.microsoft.com/office/drawing/2014/main" id="{D5591EBD-DFDB-EBEE-298E-D689C0D1D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597" y="127121"/>
            <a:ext cx="1200192" cy="175786"/>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595CFBD3-3C62-0826-974A-EAEB1072F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16" y="73122"/>
            <a:ext cx="865127" cy="305339"/>
          </a:xfrm>
          <a:prstGeom prst="rect">
            <a:avLst/>
          </a:prstGeom>
        </p:spPr>
      </p:pic>
      <p:pic>
        <p:nvPicPr>
          <p:cNvPr id="10" name="Picture 9">
            <a:extLst>
              <a:ext uri="{FF2B5EF4-FFF2-40B4-BE49-F238E27FC236}">
                <a16:creationId xmlns:a16="http://schemas.microsoft.com/office/drawing/2014/main" id="{1BC0054E-3FA9-CCC2-863A-ACC25F0CB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966" y="98992"/>
            <a:ext cx="1018196" cy="181821"/>
          </a:xfrm>
          <a:prstGeom prst="rect">
            <a:avLst/>
          </a:prstGeom>
        </p:spPr>
      </p:pic>
      <p:pic>
        <p:nvPicPr>
          <p:cNvPr id="11" name="Picture 10">
            <a:extLst>
              <a:ext uri="{FF2B5EF4-FFF2-40B4-BE49-F238E27FC236}">
                <a16:creationId xmlns:a16="http://schemas.microsoft.com/office/drawing/2014/main" id="{346F1A34-0FA1-99AA-F866-2AA1FA65E0D9}"/>
              </a:ext>
            </a:extLst>
          </p:cNvPr>
          <p:cNvPicPr>
            <a:picLocks noChangeAspect="1"/>
          </p:cNvPicPr>
          <p:nvPr/>
        </p:nvPicPr>
        <p:blipFill>
          <a:blip r:embed="rId5"/>
          <a:stretch>
            <a:fillRect/>
          </a:stretch>
        </p:blipFill>
        <p:spPr>
          <a:xfrm>
            <a:off x="11562443" y="73122"/>
            <a:ext cx="485090" cy="495641"/>
          </a:xfrm>
          <a:prstGeom prst="rect">
            <a:avLst/>
          </a:prstGeom>
        </p:spPr>
      </p:pic>
    </p:spTree>
    <p:extLst>
      <p:ext uri="{BB962C8B-B14F-4D97-AF65-F5344CB8AC3E}">
        <p14:creationId xmlns:p14="http://schemas.microsoft.com/office/powerpoint/2010/main" val="103580510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s" ma:contentTypeID="0x010100ED5D0877BB52D847834826FC2AC8F124" ma:contentTypeVersion="18" ma:contentTypeDescription="Izveidot jaunu dokumentu." ma:contentTypeScope="" ma:versionID="9c558e3f26c8ab4c6b561452f5deb72a">
  <xsd:schema xmlns:xsd="http://www.w3.org/2001/XMLSchema" xmlns:xs="http://www.w3.org/2001/XMLSchema" xmlns:p="http://schemas.microsoft.com/office/2006/metadata/properties" xmlns:ns2="eaae79e7-7b3d-48e3-8c63-6d58b23cfe61" xmlns:ns3="7a81e59e-8a67-46b9-bfa3-e1fb4bd37ee0" targetNamespace="http://schemas.microsoft.com/office/2006/metadata/properties" ma:root="true" ma:fieldsID="0a4e53bbad78478c17d886ee74163e5a" ns2:_="" ns3:_="">
    <xsd:import namespace="eaae79e7-7b3d-48e3-8c63-6d58b23cfe61"/>
    <xsd:import namespace="7a81e59e-8a67-46b9-bfa3-e1fb4bd37e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e79e7-7b3d-48e3-8c63-6d58b23cf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ttēlu atzīmes" ma:readOnly="false" ma:fieldId="{5cf76f15-5ced-4ddc-b409-7134ff3c332f}" ma:taxonomyMulti="true" ma:sspId="1a0e4bce-8403-4acc-a933-adecabc616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1e59e-8a67-46b9-bfa3-e1fb4bd37ee0" elementFormDefault="qualified">
    <xsd:import namespace="http://schemas.microsoft.com/office/2006/documentManagement/types"/>
    <xsd:import namespace="http://schemas.microsoft.com/office/infopath/2007/PartnerControls"/>
    <xsd:element name="SharedWithUsers" ma:index="10"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Koplietots ar: detalizēti" ma:internalName="SharedWithDetails" ma:readOnly="true">
      <xsd:simpleType>
        <xsd:restriction base="dms:Note">
          <xsd:maxLength value="255"/>
        </xsd:restriction>
      </xsd:simpleType>
    </xsd:element>
    <xsd:element name="TaxCatchAll" ma:index="23" nillable="true" ma:displayName="Taxonomy Catch All Column" ma:hidden="true" ma:list="{b8c520f7-5f2f-4167-922e-69c8e9a1c5dc}" ma:internalName="TaxCatchAll" ma:showField="CatchAllData" ma:web="7a81e59e-8a67-46b9-bfa3-e1fb4bd37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a81e59e-8a67-46b9-bfa3-e1fb4bd37ee0" xsi:nil="true"/>
    <lcf76f155ced4ddcb4097134ff3c332f xmlns="eaae79e7-7b3d-48e3-8c63-6d58b23cfe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8F2968-9EF3-4FD6-9958-0C0E4FB606D8}">
  <ds:schemaRefs>
    <ds:schemaRef ds:uri="http://schemas.microsoft.com/sharepoint/v3/contenttype/forms"/>
  </ds:schemaRefs>
</ds:datastoreItem>
</file>

<file path=customXml/itemProps2.xml><?xml version="1.0" encoding="utf-8"?>
<ds:datastoreItem xmlns:ds="http://schemas.openxmlformats.org/officeDocument/2006/customXml" ds:itemID="{A3F62879-2FE1-4F8F-AE6E-2CB16E953A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e79e7-7b3d-48e3-8c63-6d58b23cfe61"/>
    <ds:schemaRef ds:uri="7a81e59e-8a67-46b9-bfa3-e1fb4bd37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B5B532-78E4-4D3F-9E12-6F76F0F86A81}">
  <ds:schemaRefs>
    <ds:schemaRef ds:uri="http://schemas.microsoft.com/office/2006/metadata/properties"/>
    <ds:schemaRef ds:uri="http://schemas.microsoft.com/office/infopath/2007/PartnerControls"/>
    <ds:schemaRef ds:uri="7a81e59e-8a67-46b9-bfa3-e1fb4bd37ee0"/>
    <ds:schemaRef ds:uri="eaae79e7-7b3d-48e3-8c63-6d58b23cfe61"/>
  </ds:schemaRefs>
</ds:datastoreItem>
</file>

<file path=docProps/app.xml><?xml version="1.0" encoding="utf-8"?>
<Properties xmlns="http://schemas.openxmlformats.org/officeDocument/2006/extended-properties" xmlns:vt="http://schemas.openxmlformats.org/officeDocument/2006/docPropsVTypes">
  <Template>TM10001115[[fn=Parcel]]</Template>
  <TotalTime>664</TotalTime>
  <Words>1398</Words>
  <Application>Microsoft Office PowerPoint</Application>
  <PresentationFormat>Widescreen</PresentationFormat>
  <Paragraphs>151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Calibri</vt:lpstr>
      <vt:lpstr>Gill Sans MT</vt:lpstr>
      <vt:lpstr>Times New Roman</vt:lpstr>
      <vt:lpstr>Parcel</vt:lpstr>
      <vt:lpstr>Personības Pārmaiņu process “Līderis manī”</vt:lpstr>
      <vt:lpstr>Kas ir «līderis manī»?</vt:lpstr>
      <vt:lpstr>PowerPoint Presentation</vt:lpstr>
      <vt:lpstr>Pārmaiņas sākas ar mani</vt:lpstr>
      <vt:lpstr>Kas ir «līderis manī»?</vt:lpstr>
      <vt:lpstr>LiM izglītības iestāžu statuss</vt:lpstr>
      <vt:lpstr>Kā notiek pārmaiņu procesa “Līderis manī” ieviešana izglītības iestādē?</vt:lpstr>
      <vt:lpstr>Kas ir 7 personiskās līderības stratēģijas un 20 taktikas, kuras skolēni apgūst?</vt:lpstr>
      <vt:lpstr>Kas ir 7 personiskās līderības stratēģijas  un 20 taktikas, kuras skolēni apgūst?</vt:lpstr>
      <vt:lpstr>Kas ir 7 personiskās līderības stratēģijas  un 20 taktikas, kuras skolēni apgūst?</vt:lpstr>
      <vt:lpstr>Kas ir 7 personiskās līderības stratēģijas  un 20 taktikas, kuras skolēni apgūst?</vt:lpstr>
      <vt:lpstr>Kas ir 7 personiskās līderības stratēģijas  un 20 taktikas, kuras skolēni apgūst?</vt:lpstr>
      <vt:lpstr>Kas ir 7 personiskās līderības stratēģijas  un 20 taktikas, kuras skolēni apgūst?</vt:lpstr>
      <vt:lpstr>Kas ir 7 personiskās līderības stratēģijas  un 20 taktikas, kuras skolēni apgūst?</vt:lpstr>
      <vt:lpstr>Kas ir 7 personiskās līderības stratēģijas  un 20 taktikas, kuras skolēni apgūst?</vt:lpstr>
      <vt:lpstr>7 paradumi</vt:lpstr>
      <vt:lpstr>Kā “Līderis manī” saistās ar mācību satura apguvi?</vt:lpstr>
      <vt:lpstr>Skolēna skatu punkts</vt:lpstr>
      <vt:lpstr>LiM 2025./2026.</vt:lpstr>
      <vt:lpstr>LiM 2025./2026.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Personības Pārmaiņu process “Līderis manī”</dc:title>
  <dc:creator>Zanete Apsite</dc:creator>
  <cp:lastModifiedBy>Žanete Apsīte</cp:lastModifiedBy>
  <cp:revision>24</cp:revision>
  <dcterms:created xsi:type="dcterms:W3CDTF">2023-08-29T16:30:09Z</dcterms:created>
  <dcterms:modified xsi:type="dcterms:W3CDTF">2025-09-25T09:08:25Z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0x010100ED5D0877BB52D847834826FC2AC8F124</vt:lpwstr>
  </property>
  <property fmtid="{D5CDD505-2E9C-101B-9397-08002B2CF9AE}" pid="3" name="MediaServiceImageTags">
    <vt:lpwstr/>
  </property>
</Properties>
</file>