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7" r:id="rId5"/>
    <p:sldId id="307" r:id="rId6"/>
    <p:sldId id="258" r:id="rId7"/>
    <p:sldId id="303" r:id="rId8"/>
    <p:sldId id="308" r:id="rId9"/>
    <p:sldId id="259" r:id="rId10"/>
    <p:sldId id="262" r:id="rId11"/>
    <p:sldId id="302" r:id="rId12"/>
    <p:sldId id="284" r:id="rId13"/>
    <p:sldId id="286" r:id="rId14"/>
    <p:sldId id="292" r:id="rId15"/>
    <p:sldId id="293" r:id="rId16"/>
    <p:sldId id="294" r:id="rId17"/>
    <p:sldId id="295" r:id="rId18"/>
    <p:sldId id="296" r:id="rId19"/>
    <p:sldId id="297" r:id="rId20"/>
    <p:sldId id="306" r:id="rId21"/>
    <p:sldId id="298" r:id="rId22"/>
    <p:sldId id="305" r:id="rId23"/>
    <p:sldId id="304" r:id="rId24"/>
    <p:sldId id="310" r:id="rId25"/>
    <p:sldId id="29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EC7EF-A55E-4414-511B-F3801CA5538E}" v="3" dt="2024-09-09T14:29:41.273"/>
  </p1510:revLst>
</p1510:revInfo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0B3AA-91A6-4665-85AC-15B77085679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8AEF818-EA84-4010-ABCF-4E210122244D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Ievirzes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gads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LiM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DA17A-A6A5-4D4A-BAD2-0CE8D7BA2087}" type="parTrans" cxnId="{EBFDC791-FB1F-4687-951F-5EA06E3AA44B}">
      <dgm:prSet/>
      <dgm:spPr/>
      <dgm:t>
        <a:bodyPr/>
        <a:lstStyle/>
        <a:p>
          <a:endParaRPr lang="en-US"/>
        </a:p>
      </dgm:t>
    </dgm:pt>
    <dgm:pt modelId="{B36B3287-971D-4E9C-82A0-E0A297EBEEA8}" type="sibTrans" cxnId="{EBFDC791-FB1F-4687-951F-5EA06E3AA44B}">
      <dgm:prSet/>
      <dgm:spPr/>
      <dgm:t>
        <a:bodyPr/>
        <a:lstStyle/>
        <a:p>
          <a:endParaRPr lang="en-US"/>
        </a:p>
      </dgm:t>
    </dgm:pt>
    <dgm:pt modelId="{EABC2AEA-D336-41E1-B456-01E89E339850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Pilotskola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D707F-7B5C-4CA5-987F-856C3CE52D86}" type="parTrans" cxnId="{9B822432-BB33-42D2-AC87-979F817FF091}">
      <dgm:prSet/>
      <dgm:spPr/>
      <dgm:t>
        <a:bodyPr/>
        <a:lstStyle/>
        <a:p>
          <a:endParaRPr lang="en-US"/>
        </a:p>
      </dgm:t>
    </dgm:pt>
    <dgm:pt modelId="{7B303B28-DADF-4F82-A296-A970E6B4FAD2}" type="sibTrans" cxnId="{9B822432-BB33-42D2-AC87-979F817FF091}">
      <dgm:prSet/>
      <dgm:spPr/>
      <dgm:t>
        <a:bodyPr/>
        <a:lstStyle/>
        <a:p>
          <a:endParaRPr lang="en-US"/>
        </a:p>
      </dgm:t>
    </dgm:pt>
    <dgm:pt modelId="{38E690C3-CE64-4553-96D4-B8B259E122DB}">
      <dgm:prSet phldrT="[Text]"/>
      <dgm:spPr>
        <a:solidFill>
          <a:srgbClr val="009242"/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dalībskola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C69FF-14E8-4FA2-A3BA-464834379CC4}" type="parTrans" cxnId="{210130E1-C19B-4A7C-B6BA-D0B20C5F6BBA}">
      <dgm:prSet/>
      <dgm:spPr/>
      <dgm:t>
        <a:bodyPr/>
        <a:lstStyle/>
        <a:p>
          <a:endParaRPr lang="en-US"/>
        </a:p>
      </dgm:t>
    </dgm:pt>
    <dgm:pt modelId="{58A9EE7C-4531-4062-B20B-989409FB5099}" type="sibTrans" cxnId="{210130E1-C19B-4A7C-B6BA-D0B20C5F6BBA}">
      <dgm:prSet/>
      <dgm:spPr/>
      <dgm:t>
        <a:bodyPr/>
        <a:lstStyle/>
        <a:p>
          <a:endParaRPr lang="en-US"/>
        </a:p>
      </dgm:t>
    </dgm:pt>
    <dgm:pt modelId="{71F70F60-ED58-4D0A-8075-2DB6726E7363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Metodiskais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centrs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92366-503F-43BA-8BE3-2F1E258A3292}" type="parTrans" cxnId="{771057B9-0DFB-4213-A622-CEB62FE481A1}">
      <dgm:prSet/>
      <dgm:spPr/>
      <dgm:t>
        <a:bodyPr/>
        <a:lstStyle/>
        <a:p>
          <a:endParaRPr lang="en-US"/>
        </a:p>
      </dgm:t>
    </dgm:pt>
    <dgm:pt modelId="{5D704C05-21A6-46A1-85B7-F23250EE29EE}" type="sibTrans" cxnId="{771057B9-0DFB-4213-A622-CEB62FE481A1}">
      <dgm:prSet/>
      <dgm:spPr/>
      <dgm:t>
        <a:bodyPr/>
        <a:lstStyle/>
        <a:p>
          <a:endParaRPr lang="en-US"/>
        </a:p>
      </dgm:t>
    </dgm:pt>
    <dgm:pt modelId="{F39BFE72-0227-492A-AA7A-7CB3FF030EF2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Starptautiska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bākas”skola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71871-E938-498B-9562-A77E5457EE34}" type="parTrans" cxnId="{8FB9B708-1BFC-40E0-A6D6-B2E339F6B801}">
      <dgm:prSet/>
      <dgm:spPr/>
      <dgm:t>
        <a:bodyPr/>
        <a:lstStyle/>
        <a:p>
          <a:endParaRPr lang="en-US"/>
        </a:p>
      </dgm:t>
    </dgm:pt>
    <dgm:pt modelId="{BA8CB759-CE2F-40F1-8EC0-B659F83727FB}" type="sibTrans" cxnId="{8FB9B708-1BFC-40E0-A6D6-B2E339F6B801}">
      <dgm:prSet/>
      <dgm:spPr/>
      <dgm:t>
        <a:bodyPr/>
        <a:lstStyle/>
        <a:p>
          <a:endParaRPr lang="en-US"/>
        </a:p>
      </dgm:t>
    </dgm:pt>
    <dgm:pt modelId="{61A2CED4-D723-4A9D-B0FA-64F4BAADACD6}" type="pres">
      <dgm:prSet presAssocID="{AD60B3AA-91A6-4665-85AC-15B770856793}" presName="Name0" presStyleCnt="0">
        <dgm:presLayoutVars>
          <dgm:dir/>
          <dgm:animLvl val="lvl"/>
          <dgm:resizeHandles val="exact"/>
        </dgm:presLayoutVars>
      </dgm:prSet>
      <dgm:spPr/>
    </dgm:pt>
    <dgm:pt modelId="{926352E2-190B-4389-8A24-DC7781629043}" type="pres">
      <dgm:prSet presAssocID="{28AEF818-EA84-4010-ABCF-4E210122244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0A40804-BD96-493A-A42D-8648E9BD31ED}" type="pres">
      <dgm:prSet presAssocID="{B36B3287-971D-4E9C-82A0-E0A297EBEEA8}" presName="parTxOnlySpace" presStyleCnt="0"/>
      <dgm:spPr/>
    </dgm:pt>
    <dgm:pt modelId="{75B89C25-ED9D-4355-B1E7-83F9461AF8FA}" type="pres">
      <dgm:prSet presAssocID="{EABC2AEA-D336-41E1-B456-01E89E33985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8636017-C65F-4CBF-AB63-C437F3CA1EB3}" type="pres">
      <dgm:prSet presAssocID="{7B303B28-DADF-4F82-A296-A970E6B4FAD2}" presName="parTxOnlySpace" presStyleCnt="0"/>
      <dgm:spPr/>
    </dgm:pt>
    <dgm:pt modelId="{3C16E5DE-7C40-431A-9EA9-33AAFF45DD15}" type="pres">
      <dgm:prSet presAssocID="{38E690C3-CE64-4553-96D4-B8B259E122D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8ADE3A8-C170-4398-9FCD-AAEDD04DE7DD}" type="pres">
      <dgm:prSet presAssocID="{58A9EE7C-4531-4062-B20B-989409FB5099}" presName="parTxOnlySpace" presStyleCnt="0"/>
      <dgm:spPr/>
    </dgm:pt>
    <dgm:pt modelId="{2EFE5D00-2BE9-47AB-B14C-24BC40F3A0AE}" type="pres">
      <dgm:prSet presAssocID="{71F70F60-ED58-4D0A-8075-2DB6726E736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E1F3DD0-EB27-4FD1-8D17-F6AAB46D9961}" type="pres">
      <dgm:prSet presAssocID="{5D704C05-21A6-46A1-85B7-F23250EE29EE}" presName="parTxOnlySpace" presStyleCnt="0"/>
      <dgm:spPr/>
    </dgm:pt>
    <dgm:pt modelId="{50E9D48B-4DAD-474D-BA36-FA92D76E66FD}" type="pres">
      <dgm:prSet presAssocID="{F39BFE72-0227-492A-AA7A-7CB3FF030EF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FB9B708-1BFC-40E0-A6D6-B2E339F6B801}" srcId="{AD60B3AA-91A6-4665-85AC-15B770856793}" destId="{F39BFE72-0227-492A-AA7A-7CB3FF030EF2}" srcOrd="4" destOrd="0" parTransId="{90071871-E938-498B-9562-A77E5457EE34}" sibTransId="{BA8CB759-CE2F-40F1-8EC0-B659F83727FB}"/>
    <dgm:cxn modelId="{2AFB7A24-2B26-4EE3-AE54-3A248F7E884C}" type="presOf" srcId="{AD60B3AA-91A6-4665-85AC-15B770856793}" destId="{61A2CED4-D723-4A9D-B0FA-64F4BAADACD6}" srcOrd="0" destOrd="0" presId="urn:microsoft.com/office/officeart/2005/8/layout/chevron1"/>
    <dgm:cxn modelId="{9B822432-BB33-42D2-AC87-979F817FF091}" srcId="{AD60B3AA-91A6-4665-85AC-15B770856793}" destId="{EABC2AEA-D336-41E1-B456-01E89E339850}" srcOrd="1" destOrd="0" parTransId="{A16D707F-7B5C-4CA5-987F-856C3CE52D86}" sibTransId="{7B303B28-DADF-4F82-A296-A970E6B4FAD2}"/>
    <dgm:cxn modelId="{7BC36338-6DA9-401A-A182-04A41DC55D82}" type="presOf" srcId="{38E690C3-CE64-4553-96D4-B8B259E122DB}" destId="{3C16E5DE-7C40-431A-9EA9-33AAFF45DD15}" srcOrd="0" destOrd="0" presId="urn:microsoft.com/office/officeart/2005/8/layout/chevron1"/>
    <dgm:cxn modelId="{E8AC6162-1909-4F77-920C-0955C8BE7CDD}" type="presOf" srcId="{EABC2AEA-D336-41E1-B456-01E89E339850}" destId="{75B89C25-ED9D-4355-B1E7-83F9461AF8FA}" srcOrd="0" destOrd="0" presId="urn:microsoft.com/office/officeart/2005/8/layout/chevron1"/>
    <dgm:cxn modelId="{179CF164-6E0A-40D7-A4B5-7D219E914615}" type="presOf" srcId="{F39BFE72-0227-492A-AA7A-7CB3FF030EF2}" destId="{50E9D48B-4DAD-474D-BA36-FA92D76E66FD}" srcOrd="0" destOrd="0" presId="urn:microsoft.com/office/officeart/2005/8/layout/chevron1"/>
    <dgm:cxn modelId="{9D333076-9CE6-4D7E-BA4F-48F8123F0BEF}" type="presOf" srcId="{28AEF818-EA84-4010-ABCF-4E210122244D}" destId="{926352E2-190B-4389-8A24-DC7781629043}" srcOrd="0" destOrd="0" presId="urn:microsoft.com/office/officeart/2005/8/layout/chevron1"/>
    <dgm:cxn modelId="{EBFDC791-FB1F-4687-951F-5EA06E3AA44B}" srcId="{AD60B3AA-91A6-4665-85AC-15B770856793}" destId="{28AEF818-EA84-4010-ABCF-4E210122244D}" srcOrd="0" destOrd="0" parTransId="{ACEDA17A-A6A5-4D4A-BAD2-0CE8D7BA2087}" sibTransId="{B36B3287-971D-4E9C-82A0-E0A297EBEEA8}"/>
    <dgm:cxn modelId="{E9FC85A5-3454-494A-BAEB-1BA528434736}" type="presOf" srcId="{71F70F60-ED58-4D0A-8075-2DB6726E7363}" destId="{2EFE5D00-2BE9-47AB-B14C-24BC40F3A0AE}" srcOrd="0" destOrd="0" presId="urn:microsoft.com/office/officeart/2005/8/layout/chevron1"/>
    <dgm:cxn modelId="{771057B9-0DFB-4213-A622-CEB62FE481A1}" srcId="{AD60B3AA-91A6-4665-85AC-15B770856793}" destId="{71F70F60-ED58-4D0A-8075-2DB6726E7363}" srcOrd="3" destOrd="0" parTransId="{AF192366-503F-43BA-8BE3-2F1E258A3292}" sibTransId="{5D704C05-21A6-46A1-85B7-F23250EE29EE}"/>
    <dgm:cxn modelId="{210130E1-C19B-4A7C-B6BA-D0B20C5F6BBA}" srcId="{AD60B3AA-91A6-4665-85AC-15B770856793}" destId="{38E690C3-CE64-4553-96D4-B8B259E122DB}" srcOrd="2" destOrd="0" parTransId="{190C69FF-14E8-4FA2-A3BA-464834379CC4}" sibTransId="{58A9EE7C-4531-4062-B20B-989409FB5099}"/>
    <dgm:cxn modelId="{BFDFDE27-073A-4AB8-B5CC-1267B9F6E538}" type="presParOf" srcId="{61A2CED4-D723-4A9D-B0FA-64F4BAADACD6}" destId="{926352E2-190B-4389-8A24-DC7781629043}" srcOrd="0" destOrd="0" presId="urn:microsoft.com/office/officeart/2005/8/layout/chevron1"/>
    <dgm:cxn modelId="{54F017BB-80A0-4F13-83C7-149DE090EFCC}" type="presParOf" srcId="{61A2CED4-D723-4A9D-B0FA-64F4BAADACD6}" destId="{00A40804-BD96-493A-A42D-8648E9BD31ED}" srcOrd="1" destOrd="0" presId="urn:microsoft.com/office/officeart/2005/8/layout/chevron1"/>
    <dgm:cxn modelId="{25D5D4FA-B3C2-4964-B24C-7A6F064586D1}" type="presParOf" srcId="{61A2CED4-D723-4A9D-B0FA-64F4BAADACD6}" destId="{75B89C25-ED9D-4355-B1E7-83F9461AF8FA}" srcOrd="2" destOrd="0" presId="urn:microsoft.com/office/officeart/2005/8/layout/chevron1"/>
    <dgm:cxn modelId="{4D3436E8-62AC-4E8B-8559-488F8C7242B5}" type="presParOf" srcId="{61A2CED4-D723-4A9D-B0FA-64F4BAADACD6}" destId="{C8636017-C65F-4CBF-AB63-C437F3CA1EB3}" srcOrd="3" destOrd="0" presId="urn:microsoft.com/office/officeart/2005/8/layout/chevron1"/>
    <dgm:cxn modelId="{745A6294-891D-4EA5-9A88-CBC935B0ACD9}" type="presParOf" srcId="{61A2CED4-D723-4A9D-B0FA-64F4BAADACD6}" destId="{3C16E5DE-7C40-431A-9EA9-33AAFF45DD15}" srcOrd="4" destOrd="0" presId="urn:microsoft.com/office/officeart/2005/8/layout/chevron1"/>
    <dgm:cxn modelId="{F32A0034-7463-479B-AEED-4E1DBEB1918D}" type="presParOf" srcId="{61A2CED4-D723-4A9D-B0FA-64F4BAADACD6}" destId="{D8ADE3A8-C170-4398-9FCD-AAEDD04DE7DD}" srcOrd="5" destOrd="0" presId="urn:microsoft.com/office/officeart/2005/8/layout/chevron1"/>
    <dgm:cxn modelId="{0EA23A08-ABD5-430B-80C0-0FFB56C2FFD2}" type="presParOf" srcId="{61A2CED4-D723-4A9D-B0FA-64F4BAADACD6}" destId="{2EFE5D00-2BE9-47AB-B14C-24BC40F3A0AE}" srcOrd="6" destOrd="0" presId="urn:microsoft.com/office/officeart/2005/8/layout/chevron1"/>
    <dgm:cxn modelId="{EE51772B-0D9E-4B80-9974-BB6473C5D0D3}" type="presParOf" srcId="{61A2CED4-D723-4A9D-B0FA-64F4BAADACD6}" destId="{BE1F3DD0-EB27-4FD1-8D17-F6AAB46D9961}" srcOrd="7" destOrd="0" presId="urn:microsoft.com/office/officeart/2005/8/layout/chevron1"/>
    <dgm:cxn modelId="{88DEEF87-8081-4416-B034-4A73F61CE2C9}" type="presParOf" srcId="{61A2CED4-D723-4A9D-B0FA-64F4BAADACD6}" destId="{50E9D48B-4DAD-474D-BA36-FA92D76E66F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352E2-190B-4389-8A24-DC7781629043}">
      <dsp:nvSpPr>
        <dsp:cNvPr id="0" name=""/>
        <dsp:cNvSpPr/>
      </dsp:nvSpPr>
      <dsp:spPr>
        <a:xfrm>
          <a:off x="2745" y="370122"/>
          <a:ext cx="2443646" cy="97745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Ievirzes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gads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LiM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474" y="370122"/>
        <a:ext cx="1466188" cy="977458"/>
      </dsp:txXfrm>
    </dsp:sp>
    <dsp:sp modelId="{75B89C25-ED9D-4355-B1E7-83F9461AF8FA}">
      <dsp:nvSpPr>
        <dsp:cNvPr id="0" name=""/>
        <dsp:cNvSpPr/>
      </dsp:nvSpPr>
      <dsp:spPr>
        <a:xfrm>
          <a:off x="2202027" y="370122"/>
          <a:ext cx="2443646" cy="97745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Pilotskola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0756" y="370122"/>
        <a:ext cx="1466188" cy="977458"/>
      </dsp:txXfrm>
    </dsp:sp>
    <dsp:sp modelId="{3C16E5DE-7C40-431A-9EA9-33AAFF45DD15}">
      <dsp:nvSpPr>
        <dsp:cNvPr id="0" name=""/>
        <dsp:cNvSpPr/>
      </dsp:nvSpPr>
      <dsp:spPr>
        <a:xfrm>
          <a:off x="4401308" y="370122"/>
          <a:ext cx="2443646" cy="977458"/>
        </a:xfrm>
        <a:prstGeom prst="chevron">
          <a:avLst/>
        </a:prstGeom>
        <a:solidFill>
          <a:srgbClr val="0092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LiM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dalībskola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0037" y="370122"/>
        <a:ext cx="1466188" cy="977458"/>
      </dsp:txXfrm>
    </dsp:sp>
    <dsp:sp modelId="{2EFE5D00-2BE9-47AB-B14C-24BC40F3A0AE}">
      <dsp:nvSpPr>
        <dsp:cNvPr id="0" name=""/>
        <dsp:cNvSpPr/>
      </dsp:nvSpPr>
      <dsp:spPr>
        <a:xfrm>
          <a:off x="6600590" y="370122"/>
          <a:ext cx="2443646" cy="97745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Metodiskais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centrs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89319" y="370122"/>
        <a:ext cx="1466188" cy="977458"/>
      </dsp:txXfrm>
    </dsp:sp>
    <dsp:sp modelId="{50E9D48B-4DAD-474D-BA36-FA92D76E66FD}">
      <dsp:nvSpPr>
        <dsp:cNvPr id="0" name=""/>
        <dsp:cNvSpPr/>
      </dsp:nvSpPr>
      <dsp:spPr>
        <a:xfrm>
          <a:off x="8799872" y="370122"/>
          <a:ext cx="2443646" cy="97745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Starptautiska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bākas”skola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8601" y="370122"/>
        <a:ext cx="1466188" cy="977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/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jpg"/><Relationship Id="rId7" Type="http://schemas.openxmlformats.org/officeDocument/2006/relationships/image" Target="../media/image3.png"/><Relationship Id="rId2" Type="http://schemas.openxmlformats.org/officeDocument/2006/relationships/hyperlink" Target="https://franklincovey.lv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8.jpg"/><Relationship Id="rId7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../clipboard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3F2C-A1DD-4E6E-A4C0-467882A5F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96" y="2285322"/>
            <a:ext cx="11793196" cy="206722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Personības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Pārmaiņu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Līderis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manī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60B129-2009-483E-A726-B633CAEBC271}"/>
              </a:ext>
            </a:extLst>
          </p:cNvPr>
          <p:cNvSpPr txBox="1"/>
          <p:nvPr/>
        </p:nvSpPr>
        <p:spPr>
          <a:xfrm>
            <a:off x="479467" y="312538"/>
            <a:ext cx="7089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Ja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jūs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pielietosiet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kaut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vienu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 no 7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paradumiem</a:t>
            </a:r>
            <a:r>
              <a:rPr lang="lv-LV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jau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šodien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jūs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varēsiet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ieraudzīt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tūlītējus</a:t>
            </a:r>
            <a:r>
              <a:rPr lang="lv-LV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rezultātus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, bet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patiesībā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tas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ir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piedzīvojums</a:t>
            </a:r>
            <a:r>
              <a:rPr lang="lv-LV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mūža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garumā</a:t>
            </a:r>
            <a:r>
              <a:rPr lang="en-US" i="1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en-US" i="1" dirty="0">
              <a:latin typeface="Arial Narrow" panose="020B0606020202030204" pitchFamily="34" charset="0"/>
            </a:endParaRPr>
          </a:p>
          <a:p>
            <a:r>
              <a:rPr lang="lv-LV" i="1" dirty="0">
                <a:latin typeface="Arial Narrow" panose="020B0606020202030204" pitchFamily="34" charset="0"/>
              </a:rPr>
              <a:t>                                                                                                  </a:t>
            </a:r>
            <a:r>
              <a:rPr lang="en-US" i="1" dirty="0">
                <a:latin typeface="Arial Narrow" panose="020B0606020202030204" pitchFamily="34" charset="0"/>
              </a:rPr>
              <a:t>/</a:t>
            </a:r>
            <a:r>
              <a:rPr lang="en-US" i="1" dirty="0" err="1">
                <a:latin typeface="Arial Narrow" panose="020B0606020202030204" pitchFamily="34" charset="0"/>
              </a:rPr>
              <a:t>Stīvens</a:t>
            </a:r>
            <a:r>
              <a:rPr lang="en-US" i="1" dirty="0">
                <a:latin typeface="Arial Narrow" panose="020B060602020203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</a:rPr>
              <a:t>R.Kovejs</a:t>
            </a:r>
            <a:r>
              <a:rPr lang="en-US" i="1" dirty="0">
                <a:latin typeface="Arial Narrow" panose="020B0606020202030204" pitchFamily="34" charset="0"/>
              </a:rPr>
              <a:t>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5301C-F72D-0F95-72A2-4CC2DFB04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67D75503-0332-A1E6-4E96-CF28DEE88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BE1DE8-E368-CC20-CD00-E8F699596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8F8028-5295-23A6-F842-DD4FFBF73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3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093" y="760618"/>
            <a:ext cx="10957560" cy="925195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 ir 7 personiskās līderības stratēģijas </a:t>
            </a:r>
            <a:b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20 taktikas, kuras skolēni apgūst?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atura vietturis 5">
            <a:extLst>
              <a:ext uri="{FF2B5EF4-FFF2-40B4-BE49-F238E27FC236}">
                <a16:creationId xmlns:a16="http://schemas.microsoft.com/office/drawing/2014/main" id="{F7792F89-F5F9-492A-A052-407E5E283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579698"/>
              </p:ext>
            </p:extLst>
          </p:nvPr>
        </p:nvGraphicFramePr>
        <p:xfrm>
          <a:off x="1064587" y="2631528"/>
          <a:ext cx="10307320" cy="3100665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2854506">
                  <a:extLst>
                    <a:ext uri="{9D8B030D-6E8A-4147-A177-3AD203B41FA5}">
                      <a16:colId xmlns:a16="http://schemas.microsoft.com/office/drawing/2014/main" val="4119268632"/>
                    </a:ext>
                  </a:extLst>
                </a:gridCol>
                <a:gridCol w="7452814">
                  <a:extLst>
                    <a:ext uri="{9D8B030D-6E8A-4147-A177-3AD203B41FA5}">
                      <a16:colId xmlns:a16="http://schemas.microsoft.com/office/drawing/2014/main" val="2871406329"/>
                    </a:ext>
                  </a:extLst>
                </a:gridCol>
              </a:tblGrid>
              <a:tr h="559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Stratēģija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 stratēģiju apgūstamās taktikas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283608"/>
                  </a:ext>
                </a:extLst>
              </a:tr>
              <a:tr h="24438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Sāc ar rezultāta vīziju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spēju formulēt sev sasniedzamos rezultātus.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zinu, ko vēlos dzīvē sasniegt un kas ir manas dzīves misija.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69257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5591EBD-DFDB-EBEE-298E-D689C0D1D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595CFBD3-3C62-0826-974A-EAEB1072F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C0054E-3FA9-CCC2-863A-ACC25F0CB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6F1A34-0FA1-99AA-F866-2AA1FA65E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0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360" y="663889"/>
            <a:ext cx="10957560" cy="925195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 ir 7 personiskās līderības stratēģijas </a:t>
            </a:r>
            <a:b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20 taktikas, kuras skolēni apgūst?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atura vietturis 5">
            <a:extLst>
              <a:ext uri="{FF2B5EF4-FFF2-40B4-BE49-F238E27FC236}">
                <a16:creationId xmlns:a16="http://schemas.microsoft.com/office/drawing/2014/main" id="{F7792F89-F5F9-492A-A052-407E5E283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865977"/>
              </p:ext>
            </p:extLst>
          </p:nvPr>
        </p:nvGraphicFramePr>
        <p:xfrm>
          <a:off x="1046480" y="2586260"/>
          <a:ext cx="10307320" cy="3692833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3027579">
                  <a:extLst>
                    <a:ext uri="{9D8B030D-6E8A-4147-A177-3AD203B41FA5}">
                      <a16:colId xmlns:a16="http://schemas.microsoft.com/office/drawing/2014/main" val="4119268632"/>
                    </a:ext>
                  </a:extLst>
                </a:gridCol>
                <a:gridCol w="7279741">
                  <a:extLst>
                    <a:ext uri="{9D8B030D-6E8A-4147-A177-3AD203B41FA5}">
                      <a16:colId xmlns:a16="http://schemas.microsoft.com/office/drawing/2014/main" val="2871406329"/>
                    </a:ext>
                  </a:extLst>
                </a:gridCol>
              </a:tblGrid>
              <a:tr h="679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Stratēģija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 stratēģiju apgūstamās taktikas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283608"/>
                  </a:ext>
                </a:extLst>
              </a:tr>
              <a:tr h="24438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Sāc ar svarīgāko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koncentrējos uz svarīgāko.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protu atmest mazsvarīgo.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plānoju katru nedēļu.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protu izvēles brīdī izvērtēt un rīkoties, ņemot vērā to, ko vēlos tagad un dzīvē sasniegt.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69257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415A6AE-503C-1063-8F3A-E4D623DDD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BA5E5163-70C8-D452-C62B-D53526A23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EB1648-10F9-684C-8FC6-C050ECC10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E9A7AC-298E-CB8D-B523-59D48750E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1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360" y="618622"/>
            <a:ext cx="10957560" cy="925195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 ir 7 personiskās līderības stratēģijas </a:t>
            </a:r>
            <a:b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20 taktikas, kuras skolēni apgūst?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atura vietturis 5">
            <a:extLst>
              <a:ext uri="{FF2B5EF4-FFF2-40B4-BE49-F238E27FC236}">
                <a16:creationId xmlns:a16="http://schemas.microsoft.com/office/drawing/2014/main" id="{F7792F89-F5F9-492A-A052-407E5E283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152357"/>
              </p:ext>
            </p:extLst>
          </p:nvPr>
        </p:nvGraphicFramePr>
        <p:xfrm>
          <a:off x="1046480" y="2052106"/>
          <a:ext cx="10307320" cy="3563735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2854506">
                  <a:extLst>
                    <a:ext uri="{9D8B030D-6E8A-4147-A177-3AD203B41FA5}">
                      <a16:colId xmlns:a16="http://schemas.microsoft.com/office/drawing/2014/main" val="4119268632"/>
                    </a:ext>
                  </a:extLst>
                </a:gridCol>
                <a:gridCol w="7452814">
                  <a:extLst>
                    <a:ext uri="{9D8B030D-6E8A-4147-A177-3AD203B41FA5}">
                      <a16:colId xmlns:a16="http://schemas.microsoft.com/office/drawing/2014/main" val="2871406329"/>
                    </a:ext>
                  </a:extLst>
                </a:gridCol>
              </a:tblGrid>
              <a:tr h="550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Stratēģija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 stratēģiju apgūstamās taktikas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283608"/>
                  </a:ext>
                </a:extLst>
              </a:tr>
              <a:tr h="24438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Domā par abpusēju ieguvumu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pieņemu pārpilnības mentalitāti un beidzu sevi salīdzināt ar citiem.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protu gan uzklausīt citus, gan izteikt savu viedokli (līdzsvarot drosmi un toleranci).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apsveru savus un citu cilvēku ieguvumus.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veidoju abpusēja ieguvuma vienošanās.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69257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3AB9DC7-C831-1184-839C-5D393A870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9646DA5A-751E-0DF6-B5C5-407B63EEB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787ADC-EB40-98EB-6781-B5DBFA1B2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20E86B-B3E4-AD74-D033-C82ED4B72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6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09156"/>
            <a:ext cx="10957560" cy="925195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 ir 7 personiskās līderības stratēģijas </a:t>
            </a:r>
            <a:b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20 taktikas, kuras skolēni apgūst?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atura vietturis 5">
            <a:extLst>
              <a:ext uri="{FF2B5EF4-FFF2-40B4-BE49-F238E27FC236}">
                <a16:creationId xmlns:a16="http://schemas.microsoft.com/office/drawing/2014/main" id="{F7792F89-F5F9-492A-A052-407E5E283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576571"/>
              </p:ext>
            </p:extLst>
          </p:nvPr>
        </p:nvGraphicFramePr>
        <p:xfrm>
          <a:off x="1046480" y="2504779"/>
          <a:ext cx="10307320" cy="3116848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2854506">
                  <a:extLst>
                    <a:ext uri="{9D8B030D-6E8A-4147-A177-3AD203B41FA5}">
                      <a16:colId xmlns:a16="http://schemas.microsoft.com/office/drawing/2014/main" val="4119268632"/>
                    </a:ext>
                  </a:extLst>
                </a:gridCol>
                <a:gridCol w="7452814">
                  <a:extLst>
                    <a:ext uri="{9D8B030D-6E8A-4147-A177-3AD203B41FA5}">
                      <a16:colId xmlns:a16="http://schemas.microsoft.com/office/drawing/2014/main" val="2871406329"/>
                    </a:ext>
                  </a:extLst>
                </a:gridCol>
              </a:tblGrid>
              <a:tr h="672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Stratēģija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 stratēģiju apgūstamās taktikas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283608"/>
                  </a:ext>
                </a:extLst>
              </a:tr>
              <a:tr h="24438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Vispirms centies saprast, tad – tikt saprasts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protu klausīties empātiski.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izprotu, ko nozīmē rīkoties ar cieņu un rīkoties tā, lai es tiktu saprasts.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69257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53ABE17-ED50-E42A-FAA9-2F7BE7935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A8B57CE8-83A9-DC24-987E-ECFB4ACA0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70F515-639D-6F7E-8D63-DD664BB0E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D7376D-DC1F-E061-2891-32B3D9FDA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790638"/>
            <a:ext cx="10957560" cy="925195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 ir 7 personiskās līderības stratēģijas </a:t>
            </a:r>
            <a:b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20 taktikas, kuras skolēni apgūst?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atura vietturis 5">
            <a:extLst>
              <a:ext uri="{FF2B5EF4-FFF2-40B4-BE49-F238E27FC236}">
                <a16:creationId xmlns:a16="http://schemas.microsoft.com/office/drawing/2014/main" id="{F7792F89-F5F9-492A-A052-407E5E283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381183"/>
              </p:ext>
            </p:extLst>
          </p:nvPr>
        </p:nvGraphicFramePr>
        <p:xfrm>
          <a:off x="1055534" y="2891287"/>
          <a:ext cx="10307320" cy="2622595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2854506">
                  <a:extLst>
                    <a:ext uri="{9D8B030D-6E8A-4147-A177-3AD203B41FA5}">
                      <a16:colId xmlns:a16="http://schemas.microsoft.com/office/drawing/2014/main" val="4119268632"/>
                    </a:ext>
                  </a:extLst>
                </a:gridCol>
                <a:gridCol w="7452814">
                  <a:extLst>
                    <a:ext uri="{9D8B030D-6E8A-4147-A177-3AD203B41FA5}">
                      <a16:colId xmlns:a16="http://schemas.microsoft.com/office/drawing/2014/main" val="2871406329"/>
                    </a:ext>
                  </a:extLst>
                </a:gridCol>
              </a:tblGrid>
              <a:tr h="66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Stratēģija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 stratēģiju apgūstamās taktikas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283608"/>
                  </a:ext>
                </a:extLst>
              </a:tr>
              <a:tr h="19571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Esi sinerģisks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novērtēju atšķirīgo un dažādību.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protu atrast trešo alternatīvu.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69257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05FC7DA-50CF-0AD1-F203-7638E4AAE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B0275CF2-450C-B103-DF2B-C93ED47BD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0526A-579A-FE77-E61D-49CDEFB33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DA6E2-E169-C996-939A-E4A1600AE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21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360" y="718210"/>
            <a:ext cx="10957560" cy="925195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 ir 7 personiskās līderības stratēģijas </a:t>
            </a:r>
            <a:b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20 taktikas, kuras skolēni apgūst?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atura vietturis 5">
            <a:extLst>
              <a:ext uri="{FF2B5EF4-FFF2-40B4-BE49-F238E27FC236}">
                <a16:creationId xmlns:a16="http://schemas.microsoft.com/office/drawing/2014/main" id="{F7792F89-F5F9-492A-A052-407E5E283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555485"/>
              </p:ext>
            </p:extLst>
          </p:nvPr>
        </p:nvGraphicFramePr>
        <p:xfrm>
          <a:off x="1046480" y="2329973"/>
          <a:ext cx="10307320" cy="2785235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2854506">
                  <a:extLst>
                    <a:ext uri="{9D8B030D-6E8A-4147-A177-3AD203B41FA5}">
                      <a16:colId xmlns:a16="http://schemas.microsoft.com/office/drawing/2014/main" val="4119268632"/>
                    </a:ext>
                  </a:extLst>
                </a:gridCol>
                <a:gridCol w="7452814">
                  <a:extLst>
                    <a:ext uri="{9D8B030D-6E8A-4147-A177-3AD203B41FA5}">
                      <a16:colId xmlns:a16="http://schemas.microsoft.com/office/drawing/2014/main" val="2871406329"/>
                    </a:ext>
                  </a:extLst>
                </a:gridCol>
              </a:tblGrid>
              <a:tr h="66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Stratēģija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 stratēģiju apgūstamās taktikas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283608"/>
                  </a:ext>
                </a:extLst>
              </a:tr>
              <a:tr h="211975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Uzasini zāģi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protu sasniegt ikdienas personisko uzvaru, veltot laiku sev, lai attīstītos garīgi, emocionāli, fiziski, intelektuāli un sociāli (sirds, gars, ķermenis un prāts).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69257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F7682AD-8F64-2122-9A04-79F8677E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5BA70EFC-50F9-B5C7-D8F4-0EC28CA94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02BA9A-BD23-DC68-1365-7A3CBD37E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F878C6-82EF-884D-6300-440F5C2B9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31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926440"/>
            <a:ext cx="10957560" cy="925195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 ir 7 personiskās līderības stratēģijas </a:t>
            </a:r>
            <a:b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20 taktikas, kuras skolēni apgūst?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atura vietturis 5">
            <a:extLst>
              <a:ext uri="{FF2B5EF4-FFF2-40B4-BE49-F238E27FC236}">
                <a16:creationId xmlns:a16="http://schemas.microsoft.com/office/drawing/2014/main" id="{F7792F89-F5F9-492A-A052-407E5E283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560791"/>
              </p:ext>
            </p:extLst>
          </p:nvPr>
        </p:nvGraphicFramePr>
        <p:xfrm>
          <a:off x="1028373" y="2692111"/>
          <a:ext cx="10307320" cy="2586381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2854506">
                  <a:extLst>
                    <a:ext uri="{9D8B030D-6E8A-4147-A177-3AD203B41FA5}">
                      <a16:colId xmlns:a16="http://schemas.microsoft.com/office/drawing/2014/main" val="4119268632"/>
                    </a:ext>
                  </a:extLst>
                </a:gridCol>
                <a:gridCol w="7452814">
                  <a:extLst>
                    <a:ext uri="{9D8B030D-6E8A-4147-A177-3AD203B41FA5}">
                      <a16:colId xmlns:a16="http://schemas.microsoft.com/office/drawing/2014/main" val="2871406329"/>
                    </a:ext>
                  </a:extLst>
                </a:gridCol>
              </a:tblGrid>
              <a:tr h="629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Stratēģija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 stratēģiju apgūstamās taktikas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283608"/>
                  </a:ext>
                </a:extLst>
              </a:tr>
              <a:tr h="1957115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Emocionālais bankas konts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zinu, kas ir ieguldījumi manā emocionālajā bankas kontā (EBK), man tuviem cilvēkiem, maniem klasesbiedriem.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69257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9468339-B3E0-8A4D-0F2C-EFDB175FB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12F2FFC-74A4-DCC0-C7DA-D28D305DA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66CC85-E6AA-8B77-E3E1-831442B08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5418A0-FE25-A630-4EFA-2E1EC0716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9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F660F7-2028-4837-9C7E-2EA8B774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097" y="568763"/>
            <a:ext cx="8075802" cy="60568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F29B50-2C1C-428A-B06F-6849DDFF3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F74B46E-2739-41B5-8F66-DFE01D2B2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6BD27-8E16-4193-BCA4-3132398E8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43A72-BE89-42D9-8D08-E190866CE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35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0F60E-A1C5-D389-FCE4-C9FF4318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09" y="693387"/>
            <a:ext cx="11870109" cy="1000136"/>
          </a:xfrm>
        </p:spPr>
        <p:txBody>
          <a:bodyPr>
            <a:normAutofit fontScale="90000"/>
          </a:bodyPr>
          <a:lstStyle/>
          <a:p>
            <a:r>
              <a:rPr lang="en-US" sz="32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Kā</a:t>
            </a:r>
            <a:r>
              <a:rPr lang="en-US" sz="32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Līderis</a:t>
            </a:r>
            <a:r>
              <a:rPr lang="en-US" sz="32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manī</a:t>
            </a:r>
            <a:r>
              <a:rPr lang="en-US" sz="32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saistās</a:t>
            </a:r>
            <a:r>
              <a:rPr lang="en-US" sz="32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32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mācību</a:t>
            </a:r>
            <a:r>
              <a:rPr lang="en-US" sz="32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satura</a:t>
            </a:r>
            <a:r>
              <a:rPr lang="en-US" sz="32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apguvi</a:t>
            </a:r>
            <a:r>
              <a:rPr lang="en-US" sz="32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62B9-0C03-C86F-139F-10556D236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49" y="2046168"/>
            <a:ext cx="11682102" cy="5298392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Saskaņā ar jauno izglītības saturu “Līderis manī” ir:</a:t>
            </a: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daļa no apgūstamajām </a:t>
            </a:r>
            <a:r>
              <a:rPr lang="lv-LV" sz="3200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caurviju prasmēm </a:t>
            </a:r>
            <a:r>
              <a:rPr lang="lv-LV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lv-LV" sz="32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kritiskā domāšana un problēmrisināšana, jaunrade un uzņēmējspēja, pašvadīta mācīšanās, pilsoniskā līdzdalība un sadarbība</a:t>
            </a:r>
            <a:r>
              <a:rPr lang="lv-LV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daļa no skolai </a:t>
            </a:r>
            <a:r>
              <a:rPr lang="lv-LV" sz="3200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audzināšanā sasniedzamā rezultāta </a:t>
            </a:r>
            <a:r>
              <a:rPr lang="lv-LV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sz="32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veido atbilstošu rīcību un ieradumus;</a:t>
            </a: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veids, kā skola padziļināti pievērš uzmanību </a:t>
            </a:r>
            <a:r>
              <a:rPr lang="lv-LV" sz="3200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21.gadsimta prasmēm</a:t>
            </a:r>
            <a:r>
              <a:rPr lang="lv-LV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palīdzot skolēniem tās nostiprināt ikdienas darbā.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C6A04-BF25-1662-64DD-B3B0A4E6F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0F705C89-D62B-8561-4D65-2D5013F54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5F1895-0AA4-0711-B88B-AFE6820FA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950F4F-D46A-66E1-7973-C39299D14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3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1CA62-F755-4742-BD3D-EC5072800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69" y="977024"/>
            <a:ext cx="10855691" cy="5499277"/>
          </a:xfrm>
        </p:spPr>
        <p:txBody>
          <a:bodyPr>
            <a:normAutofit/>
          </a:bodyPr>
          <a:lstStyle/>
          <a:p>
            <a:r>
              <a:rPr lang="lv-LV" sz="32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Apgūst līderības prasmes </a:t>
            </a:r>
            <a:r>
              <a:rPr lang="lv-LV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klases stundās un skolas pasākumos;</a:t>
            </a:r>
          </a:p>
          <a:p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Apgūst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publisko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argumentācijas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prasmes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ekskursijas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vadīšanu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skolu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sniegt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atgriezenisko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saiti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citiem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rīcību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komunikāciju</a:t>
            </a:r>
            <a:r>
              <a:rPr lang="lv-LV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lv-LV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Piedalās aktivitātēs un apgūst to organizēšanu un rīkošanu personiskās līderības, pilsoniskuma un </a:t>
            </a:r>
            <a:r>
              <a:rPr lang="lv-LV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uzņēmējspējas</a:t>
            </a:r>
            <a:r>
              <a:rPr lang="lv-LV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attīstīšanai;</a:t>
            </a:r>
          </a:p>
          <a:p>
            <a:r>
              <a:rPr lang="lv-LV" sz="32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Saņem regulāru atgriezenisko saiti </a:t>
            </a:r>
            <a:r>
              <a:rPr lang="lv-LV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 rīcību un komunikācijas veidu apgūtajiem līderības jautājumiem mācību stundās un ārpus mācību stundas</a:t>
            </a:r>
          </a:p>
          <a:p>
            <a:endParaRPr lang="lv-LV" sz="2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  <a:p>
            <a:endParaRPr lang="lv-LV" dirty="0"/>
          </a:p>
        </p:txBody>
      </p:sp>
      <p:sp>
        <p:nvSpPr>
          <p:cNvPr id="4" name="Title 26">
            <a:extLst>
              <a:ext uri="{FF2B5EF4-FFF2-40B4-BE49-F238E27FC236}">
                <a16:creationId xmlns:a16="http://schemas.microsoft.com/office/drawing/2014/main" id="{D5FB9CE7-4B06-4104-AE28-D505AE81E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8" y="258012"/>
            <a:ext cx="5023467" cy="515791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Skolēna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skatu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punkts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EA573-4499-44C5-95D6-DAE58B12B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C2215BC-AD5A-41FD-859A-CA78D6456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759BAE-F119-475F-8E19-D26388299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267C49-0D50-4569-A543-56FED9832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2E9E289-CBCB-4934-BA70-F75DC09CF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" y="139379"/>
            <a:ext cx="2860249" cy="214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6F8C02-99E5-4673-9945-52AC364A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41" y="2467499"/>
            <a:ext cx="4251122" cy="425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2A6FE7-5523-4C6F-BF5E-1F8E9F49BE30}"/>
              </a:ext>
            </a:extLst>
          </p:cNvPr>
          <p:cNvSpPr txBox="1"/>
          <p:nvPr/>
        </p:nvSpPr>
        <p:spPr>
          <a:xfrm>
            <a:off x="6335786" y="335452"/>
            <a:ext cx="52578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lv-LV" sz="32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REDZI-DARI-IEGŪSTI</a:t>
            </a:r>
            <a:r>
              <a:rPr lang="lv-LV" sz="3200" b="1" i="0" u="none" strike="noStrike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200" b="0" i="0" u="none" strike="noStrike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lv-LV" sz="3200" b="1" i="0" u="none" strike="noStrike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200" b="0" i="0" u="none" strike="noStrike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instruments, ko ikviens var izmantot, lai pieņemtu pārmaiņas.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l" rtl="0" fontAlgn="base"/>
            <a:r>
              <a:rPr lang="lv-LV" sz="3200" b="0" i="0" u="none" strike="noStrike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Šajā ciklā </a:t>
            </a:r>
            <a:r>
              <a:rPr lang="lv-LV" sz="32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REDZI</a:t>
            </a:r>
            <a:r>
              <a:rPr lang="lv-LV" sz="3200" b="1" i="0" u="none" strike="noStrike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ir tavas paradigmas jeb redzējums </a:t>
            </a:r>
            <a:r>
              <a:rPr lang="lv-LV" sz="3200" b="0" i="0" u="none" strike="noStrike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 un par šo pasauli.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l" rtl="0" fontAlgn="base"/>
            <a:r>
              <a:rPr lang="lv-LV" sz="32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lv-LV" sz="3200" b="1" i="0" u="none" strike="noStrike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ir tava uzvedība vai rīcības</a:t>
            </a:r>
            <a:r>
              <a:rPr lang="lv-LV" sz="3200" b="0" i="0" u="none" strike="noStrike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bet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l" rtl="0" fontAlgn="base"/>
            <a:r>
              <a:rPr lang="lv-LV" sz="32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IEGŪSTI</a:t>
            </a:r>
            <a:r>
              <a:rPr lang="lv-LV" sz="3200" b="1" i="0" u="none" strike="noStrike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ir rezultāti</a:t>
            </a:r>
            <a:r>
              <a:rPr lang="lv-LV" sz="3200" b="0" i="0" u="none" strike="noStrike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kas izriet no tava redzējuma un rīcībām.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693832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BAEC-0AB7-BAEF-8835-7AB00DBC3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336" y="378461"/>
            <a:ext cx="7729728" cy="791680"/>
          </a:xfrm>
        </p:spPr>
        <p:txBody>
          <a:bodyPr>
            <a:normAutofit fontScale="90000"/>
          </a:bodyPr>
          <a:lstStyle/>
          <a:p>
            <a:r>
              <a:rPr lang="lv-LV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 2024./2025.</a:t>
            </a:r>
            <a:endParaRPr lang="en-GB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E8C7C-36F0-36FC-FB96-C56EE2C5E169}"/>
              </a:ext>
            </a:extLst>
          </p:cNvPr>
          <p:cNvSpPr txBox="1"/>
          <p:nvPr/>
        </p:nvSpPr>
        <p:spPr>
          <a:xfrm>
            <a:off x="234893" y="1610478"/>
            <a:ext cx="6467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 klases stundas – sākot no oktobra katru mēnesi 1 paradums,</a:t>
            </a:r>
          </a:p>
          <a:p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Konkurss «Līderis manī gada balva» (aprīļa beigās) – izvērtējums saskaņā ar nolikumu individuāli un klasēm),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0E816-468C-46DD-AE00-C9463305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FC9C5507-16AF-4AD9-A705-411919FFA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8D83D-5E40-4A10-ADCA-79D3AFC93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0EE9E-1540-476C-9D8A-75EEDC2EE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9657EB-09EF-4D62-909B-29C7200B7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3747" y="3691253"/>
            <a:ext cx="5453786" cy="30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80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FE98-B37A-4399-B882-C40756E7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55" y="159349"/>
            <a:ext cx="3951551" cy="721495"/>
          </a:xfrm>
        </p:spPr>
        <p:txBody>
          <a:bodyPr>
            <a:normAutofit fontScale="90000"/>
          </a:bodyPr>
          <a:lstStyle/>
          <a:p>
            <a:r>
              <a:rPr lang="lv-LV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lv-LV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2024./2025.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4B9AA-94F7-43C8-8231-354B8E9AB0CB}"/>
              </a:ext>
            </a:extLst>
          </p:cNvPr>
          <p:cNvSpPr txBox="1"/>
          <p:nvPr/>
        </p:nvSpPr>
        <p:spPr>
          <a:xfrm>
            <a:off x="0" y="1924131"/>
            <a:ext cx="61531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konkurss «Pozitīva uzvedība – ceļš uz panākumiem» </a:t>
            </a:r>
          </a:p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(pozitīvie ieraksti e-klasē, kas balstīti 7 paradumos)</a:t>
            </a:r>
          </a:p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2AF04-548D-4205-AAFD-0E2BFE84F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8B74EDED-B9ED-403E-B83A-2241B9BC1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D9FAF3-C096-43D5-9C86-572C6AB6F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4767A-5FE7-4AFE-98E2-0485ED97B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ADDFC6-1F63-4682-96AB-3EAF877FF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612" y="687579"/>
            <a:ext cx="2630120" cy="4812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EDA6B0-4EBF-44B8-8E75-1AA9C7D550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7669" y="3504259"/>
            <a:ext cx="2630120" cy="29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6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F36B33-4CC5-8E86-9734-3B736FFF1FF4}"/>
              </a:ext>
            </a:extLst>
          </p:cNvPr>
          <p:cNvSpPr txBox="1"/>
          <p:nvPr/>
        </p:nvSpPr>
        <p:spPr>
          <a:xfrm>
            <a:off x="3772118" y="6235788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https://franklincovey.lv/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4E324B-7E42-2853-DD8D-69722AF4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2" y="1553972"/>
            <a:ext cx="3201372" cy="4930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4FD202-B1D4-DC97-5BC5-C9CB21430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93" y="1928414"/>
            <a:ext cx="2895655" cy="43434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37BA4E-BBC4-2878-42FA-EE92535E0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5BFCA345-94C5-59C0-3BD8-31550602C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E6D40C-2C7C-B2E5-EB77-68EA5E3B8C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12AB07-6834-4FA9-3443-5909975D0A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DF4C3-8E54-466F-94FE-43E612382F53}"/>
              </a:ext>
            </a:extLst>
          </p:cNvPr>
          <p:cNvSpPr txBox="1"/>
          <p:nvPr/>
        </p:nvSpPr>
        <p:spPr>
          <a:xfrm>
            <a:off x="1334473" y="641796"/>
            <a:ext cx="8095375" cy="138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lv-LV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Sāc ar sevi</a:t>
            </a:r>
            <a:r>
              <a:rPr lang="lv-LV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pirms maini pasauli ap sevi</a:t>
            </a:r>
          </a:p>
          <a:p>
            <a:pPr algn="r">
              <a:lnSpc>
                <a:spcPct val="105000"/>
              </a:lnSpc>
              <a:spcAft>
                <a:spcPts val="800"/>
              </a:spcAft>
            </a:pPr>
            <a:r>
              <a:rPr lang="lv-LV" sz="1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lv-LV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Marats Ogļezņevs, </a:t>
            </a:r>
            <a:r>
              <a:rPr lang="lv-LV" sz="1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Musiqq</a:t>
            </a:r>
            <a:r>
              <a:rPr lang="lv-LV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lv-LV" sz="1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6368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A0F4E-CAE1-BF58-6941-7336F8C67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7" y="73122"/>
            <a:ext cx="3461929" cy="3583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28C089-F97F-1A51-6A8C-2021749A3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373" y="2866956"/>
            <a:ext cx="3088500" cy="31731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BD2E5B-D34E-53AD-7CD8-EE2956DF1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4C5B818E-5840-CEBC-D5B2-045B9BBD1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F0A3C5-9C4A-B776-451A-1E6A398DF8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604F8-4846-094F-0D92-0708493D0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1A277B-841E-4A91-BE2A-88FF9C9AB2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093" y="0"/>
            <a:ext cx="4575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0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0C37-9EA4-59C5-1059-71D998ED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068" y="684035"/>
            <a:ext cx="7729728" cy="927482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 ir «līderis manī»?</a:t>
            </a:r>
            <a:endParaRPr lang="en-GB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796D8-8124-794E-402C-061028144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22" y="2014739"/>
            <a:ext cx="10983021" cy="4286473"/>
          </a:xfrm>
        </p:spPr>
        <p:txBody>
          <a:bodyPr>
            <a:normAutofit/>
          </a:bodyPr>
          <a:lstStyle/>
          <a:p>
            <a:pPr marL="0" indent="0" algn="just" rtl="0" fontAlgn="base">
              <a:buNone/>
            </a:pPr>
            <a:r>
              <a:rPr lang="lv-LV" sz="3200" b="0" i="0" u="sng" dirty="0">
                <a:solidFill>
                  <a:srgbClr val="001B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“Līderis manī”</a:t>
            </a:r>
            <a:r>
              <a:rPr lang="lv-LV" sz="3200" b="0" i="0" u="none" strike="noStrike" dirty="0">
                <a:solidFill>
                  <a:srgbClr val="001B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ir starptautisks pārmaiņu process izglītībā, kura pamatā ir:</a:t>
            </a:r>
            <a:r>
              <a:rPr lang="en-US" sz="3200" b="0" i="0" dirty="0">
                <a:solidFill>
                  <a:srgbClr val="001B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sz="3200" b="0" i="0" u="none" strike="noStrike" dirty="0">
                <a:solidFill>
                  <a:srgbClr val="001B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personiskās līderības koncepts, ar kuru iepazīstas skolēni, pedagogi un vecāki, </a:t>
            </a:r>
            <a:r>
              <a:rPr lang="en-US" sz="3200" b="0" i="0" dirty="0">
                <a:solidFill>
                  <a:srgbClr val="001B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sz="3200" b="0" i="0" u="none" strike="noStrike" dirty="0">
                <a:solidFill>
                  <a:srgbClr val="001B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pedagoģisko pārmaiņu kopums, ar kura palīdzību izglītības iestāde spēj pilnveidot tās darbību, lai skolēni var iemācīties izvirzīt, sasniegt un izvērtēt savus mērķus dzīvē.</a:t>
            </a:r>
            <a:r>
              <a:rPr lang="lv-LV" sz="3200" b="0" i="0" dirty="0">
                <a:solidFill>
                  <a:srgbClr val="001B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lv-LV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10811-04A6-8C50-2C95-21A022761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F914C5A-0227-D6F6-35E2-9D48D0E29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5B726F-2286-4625-AD94-97E3AE229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E491F6-88C4-461A-38E4-520634117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4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CB1BC-15C5-46BF-B9D0-69129FF34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1" y="1298197"/>
            <a:ext cx="10620463" cy="5385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Līderis manī</a:t>
            </a:r>
            <a:r>
              <a:rPr lang="lv-LV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lv-LV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r>
              <a:rPr lang="lv-LV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v-LV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lv-LV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®</a:t>
            </a:r>
            <a:r>
              <a:rPr lang="lv-LV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palīdz bērniem un jauniešiem</a:t>
            </a:r>
            <a:r>
              <a:rPr lang="lv-LV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lv-LV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71FD92-8335-4136-AACD-B5CF3D3F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7" y="481877"/>
            <a:ext cx="7731125" cy="520073"/>
          </a:xfrm>
        </p:spPr>
        <p:txBody>
          <a:bodyPr>
            <a:normAutofit fontScale="90000"/>
          </a:bodyPr>
          <a:lstStyle/>
          <a:p>
            <a:r>
              <a:rPr lang="lv-LV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 ir «līderis manī»?</a:t>
            </a:r>
            <a:endParaRPr lang="en-GB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FCF26E2-68A4-4987-9204-1C20C4E16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341908"/>
              </p:ext>
            </p:extLst>
          </p:nvPr>
        </p:nvGraphicFramePr>
        <p:xfrm>
          <a:off x="343949" y="2198368"/>
          <a:ext cx="11703583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465">
                  <a:extLst>
                    <a:ext uri="{9D8B030D-6E8A-4147-A177-3AD203B41FA5}">
                      <a16:colId xmlns:a16="http://schemas.microsoft.com/office/drawing/2014/main" val="4254908257"/>
                    </a:ext>
                  </a:extLst>
                </a:gridCol>
                <a:gridCol w="5933118">
                  <a:extLst>
                    <a:ext uri="{9D8B030D-6E8A-4147-A177-3AD203B41FA5}">
                      <a16:colId xmlns:a16="http://schemas.microsoft.com/office/drawing/2014/main" val="3879415097"/>
                    </a:ext>
                  </a:extLst>
                </a:gridCol>
              </a:tblGrid>
              <a:tr h="3254928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v-LV" sz="2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kļūt pašpaļāvīgiem,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v-LV" sz="2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uzņemties iniciatīvu,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v-LV" sz="2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plānot uz priekšu,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v-LV" sz="2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uzstādīt mērķus un sekot līdzi to izpildei,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v-LV" sz="2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izpildīt savus mājasdarbus,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v-LV" sz="28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prioritarizēt</a:t>
                      </a:r>
                      <a:r>
                        <a:rPr lang="lv-LV" sz="2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savu laiku, </a:t>
                      </a:r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v-LV" sz="2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pārvaldīt savas emocijas,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v-LV" sz="2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būt taktiskiem pret citiem,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v-LV" sz="2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pārliecinoši paust savu viedokli,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v-LV" sz="2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risināt konfliktus,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v-LV" sz="2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rast radošus risinājumus,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v-LV" sz="28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novērtēt atšķirīgo un dzīvot līdzsvarotu dzīvi.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lv-LV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1069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30C8326-0A41-4C1A-A286-4D343846EE67}"/>
              </a:ext>
            </a:extLst>
          </p:cNvPr>
          <p:cNvSpPr txBox="1"/>
          <p:nvPr/>
        </p:nvSpPr>
        <p:spPr>
          <a:xfrm>
            <a:off x="8058558" y="6467912"/>
            <a:ext cx="42196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https://franklincovey.lv/produkts/lideris-mani/</a:t>
            </a:r>
          </a:p>
          <a:p>
            <a:endParaRPr 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1D9074-9E6F-42A8-B0FD-1DB286FE6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F6601DAD-5C66-4D7D-A00B-8945E7E32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0A9478-5B12-430A-A1E7-D293C635D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F641E7-487B-4B40-B224-F7CE72F2E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0AD6B-661B-918D-1DE1-DE7F7D46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74149"/>
          </a:xfrm>
        </p:spPr>
        <p:txBody>
          <a:bodyPr>
            <a:normAutofit fontScale="90000"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izglītības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iestāžu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44BD8-AC77-89BB-BF37-952CA9FC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871388"/>
            <a:ext cx="10058400" cy="38456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dalībskola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3 -… gads,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apgūst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Ļoti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efektīvu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cilvēku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paradumus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popularizē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personiskās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līderības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pieeju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īsteno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1D03F97-1780-1014-4D26-0EE0B25BBD6A}"/>
              </a:ext>
            </a:extLst>
          </p:cNvPr>
          <p:cNvGraphicFramePr/>
          <p:nvPr/>
        </p:nvGraphicFramePr>
        <p:xfrm>
          <a:off x="393108" y="1153684"/>
          <a:ext cx="11246264" cy="171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B76259-C1B9-D7D5-CC29-129BFF295F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257F394E-C440-0E26-D6F7-99246424D0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3A31BA-EC9B-0B37-9D4C-6AEC1863D3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D355E8-72CD-E0F3-05E3-CEFFD83995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0AF7B-0E03-CE0C-5C1D-DD2810C86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72" y="1327974"/>
            <a:ext cx="11536823" cy="5827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personiskās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līderības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koncepts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kuru </a:t>
            </a:r>
            <a:r>
              <a:rPr lang="en-US" sz="24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iepazīstas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skolēni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pedagogi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vecāki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marL="0" indent="0">
              <a:buNone/>
            </a:pP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pedagoģisko pārmaiņu </a:t>
            </a:r>
            <a:r>
              <a:rPr lang="lv-LV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kopums, ar kura palīdzību </a:t>
            </a:r>
            <a:r>
              <a:rPr lang="lv-LV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izglītības iestāde spēj pilnveidot tās darbību, lai </a:t>
            </a:r>
            <a:r>
              <a:rPr lang="lv-LV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skolēni var iemācīties izvirzīt, sasniegt un izvērtēt savus mērķus dzīvē.</a:t>
            </a:r>
            <a:endParaRPr lang="en-US" sz="2400" b="1" i="0" u="none" strike="noStrik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strādā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tās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iekļaujot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balstoties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pārliecībām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atrs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var 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būt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līderis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katram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piemīt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izcilība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kādā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jomā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jeb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viņa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ģenialitāte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ārmaiņas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sākas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mani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skolotāji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atbalsta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skolēnus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viņi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vadīt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mācīšanos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svarīgi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attīstīt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visas 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piecas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personības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jomas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intelektuālo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fizisko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emocionālo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garīgo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sociālo</a:t>
            </a:r>
            <a:r>
              <a:rPr lang="en-US" sz="24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2400" b="0" i="1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īstenošanas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procesus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vada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Ieviešanas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komanda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b="1" i="0" u="none" strike="noStrik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mentors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F55305-C101-B36D-A99F-F62989648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197A9885-59C8-F924-41E5-C5D0D573F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78D7CE-B070-7663-4FD7-DE51143F2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D01FB8-2373-740B-37C3-A53746824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AC88CDA-30C6-4F06-8039-FF62E7E3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28" y="534153"/>
            <a:ext cx="10957560" cy="732585"/>
          </a:xfrm>
        </p:spPr>
        <p:txBody>
          <a:bodyPr>
            <a:noAutofit/>
          </a:bodyPr>
          <a:lstStyle/>
          <a:p>
            <a:r>
              <a:rPr lang="lv-LV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Kā notiek pārmaiņu procesa “Līderis manī” ieviešana izglītības iestādē?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3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7FE4-B5D4-4D29-83C8-555496AF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248" y="568764"/>
            <a:ext cx="7729728" cy="871458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Personiskā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līderība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ACFF6-B2A8-480A-969D-E22437F2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41" y="1728173"/>
            <a:ext cx="6855166" cy="47710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D9BD63-A09A-20A5-60EF-858641B6E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97991BE0-1315-5BD6-B6CA-F4943F7B9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2358E9-AE42-6BD9-D5ED-61FE27BD5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348149-276F-A096-DC2E-1CE124AE7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7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A0E088E-5EA5-40D2-98EC-9969D824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94" y="646222"/>
            <a:ext cx="11787612" cy="1148715"/>
          </a:xfrm>
        </p:spPr>
        <p:txBody>
          <a:bodyPr>
            <a:noAutofit/>
          </a:bodyPr>
          <a:lstStyle/>
          <a:p>
            <a:pPr algn="l"/>
            <a:r>
              <a:rPr lang="lv-LV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 ir 7 personiskās līderības stratēģijas un 20 taktikas, kuras skolēni apgūst?</a:t>
            </a:r>
            <a:endParaRPr lang="en-GB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A5BF3EC8-A3B2-4099-925C-7C90461E8E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32798"/>
              </p:ext>
            </p:extLst>
          </p:nvPr>
        </p:nvGraphicFramePr>
        <p:xfrm>
          <a:off x="1002696" y="2154694"/>
          <a:ext cx="10307320" cy="4470261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2854506">
                  <a:extLst>
                    <a:ext uri="{9D8B030D-6E8A-4147-A177-3AD203B41FA5}">
                      <a16:colId xmlns:a16="http://schemas.microsoft.com/office/drawing/2014/main" val="4119268632"/>
                    </a:ext>
                  </a:extLst>
                </a:gridCol>
                <a:gridCol w="7452814">
                  <a:extLst>
                    <a:ext uri="{9D8B030D-6E8A-4147-A177-3AD203B41FA5}">
                      <a16:colId xmlns:a16="http://schemas.microsoft.com/office/drawing/2014/main" val="2871406329"/>
                    </a:ext>
                  </a:extLst>
                </a:gridCol>
              </a:tblGrid>
              <a:tr h="714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Stratēģija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 stratēģiju apgūstamās taktikas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283608"/>
                  </a:ext>
                </a:extLst>
              </a:tr>
              <a:tr h="37556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Esi </a:t>
                      </a:r>
                      <a:r>
                        <a:rPr lang="lv-LV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proaktīvs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ieturu pauzi un izlemju, kā reaģēt.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lietoju valodu, kurā var saprast, ka mana rīcība ir mana izvēle.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fokusējos uz lietām un procesiem, kurus varu tieši ietekmēt pats.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lv-LV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spēju mainīt savu tradicionālo uzvedību pret citu vēlamo ar gribas palīdzību.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69257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49" name="Rokraksts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7000" y="254000"/>
              <a:ext cx="19050" cy="19050"/>
            </p14:xfrm>
          </p:contentPart>
        </mc:Choice>
        <mc:Fallback xmlns="">
          <p:pic>
            <p:nvPicPr>
              <p:cNvPr id="2049" name="Rokraksts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148782B-34E2-7345-12C4-19A97F356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97" y="127121"/>
            <a:ext cx="1200192" cy="175786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AEA2BB7-35FD-7D6A-AE7F-02854519E7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16" y="73122"/>
            <a:ext cx="865127" cy="30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822A0-461F-6F28-9801-1991EE06BF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66" y="98992"/>
            <a:ext cx="1018196" cy="181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E4C1E3-4683-75B4-C0AD-F92407A830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2443" y="73122"/>
            <a:ext cx="485090" cy="4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1505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81e59e-8a67-46b9-bfa3-e1fb4bd37ee0" xsi:nil="true"/>
    <lcf76f155ced4ddcb4097134ff3c332f xmlns="eaae79e7-7b3d-48e3-8c63-6d58b23cfe6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ED5D0877BB52D847834826FC2AC8F124" ma:contentTypeVersion="18" ma:contentTypeDescription="Izveidot jaunu dokumentu." ma:contentTypeScope="" ma:versionID="9c558e3f26c8ab4c6b561452f5deb72a">
  <xsd:schema xmlns:xsd="http://www.w3.org/2001/XMLSchema" xmlns:xs="http://www.w3.org/2001/XMLSchema" xmlns:p="http://schemas.microsoft.com/office/2006/metadata/properties" xmlns:ns2="eaae79e7-7b3d-48e3-8c63-6d58b23cfe61" xmlns:ns3="7a81e59e-8a67-46b9-bfa3-e1fb4bd37ee0" targetNamespace="http://schemas.microsoft.com/office/2006/metadata/properties" ma:root="true" ma:fieldsID="0a4e53bbad78478c17d886ee74163e5a" ns2:_="" ns3:_="">
    <xsd:import namespace="eaae79e7-7b3d-48e3-8c63-6d58b23cfe61"/>
    <xsd:import namespace="7a81e59e-8a67-46b9-bfa3-e1fb4bd37e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e79e7-7b3d-48e3-8c63-6d58b23cf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ttēlu atzīmes" ma:readOnly="false" ma:fieldId="{5cf76f15-5ced-4ddc-b409-7134ff3c332f}" ma:taxonomyMulti="true" ma:sspId="1a0e4bce-8403-4acc-a933-adecabc61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1e59e-8a67-46b9-bfa3-e1fb4bd37e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8c520f7-5f2f-4167-922e-69c8e9a1c5dc}" ma:internalName="TaxCatchAll" ma:showField="CatchAllData" ma:web="7a81e59e-8a67-46b9-bfa3-e1fb4bd37e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8F2968-9EF3-4FD6-9958-0C0E4FB606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B5B532-78E4-4D3F-9E12-6F76F0F86A81}">
  <ds:schemaRefs>
    <ds:schemaRef ds:uri="http://schemas.microsoft.com/office/2006/metadata/properties"/>
    <ds:schemaRef ds:uri="http://schemas.microsoft.com/office/infopath/2007/PartnerControls"/>
    <ds:schemaRef ds:uri="7a81e59e-8a67-46b9-bfa3-e1fb4bd37ee0"/>
    <ds:schemaRef ds:uri="eaae79e7-7b3d-48e3-8c63-6d58b23cfe61"/>
  </ds:schemaRefs>
</ds:datastoreItem>
</file>

<file path=customXml/itemProps3.xml><?xml version="1.0" encoding="utf-8"?>
<ds:datastoreItem xmlns:ds="http://schemas.openxmlformats.org/officeDocument/2006/customXml" ds:itemID="{A3F62879-2FE1-4F8F-AE6E-2CB16E953A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ae79e7-7b3d-48e3-8c63-6d58b23cfe61"/>
    <ds:schemaRef ds:uri="7a81e59e-8a67-46b9-bfa3-e1fb4bd37e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653</TotalTime>
  <Words>1076</Words>
  <Application>Microsoft Office PowerPoint</Application>
  <PresentationFormat>Widescreen</PresentationFormat>
  <Paragraphs>134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Gill Sans MT</vt:lpstr>
      <vt:lpstr>Times New Roman</vt:lpstr>
      <vt:lpstr>Parcel</vt:lpstr>
      <vt:lpstr>Personības Pārmaiņu process “Līderis manī”</vt:lpstr>
      <vt:lpstr>PowerPoint Presentation</vt:lpstr>
      <vt:lpstr>PowerPoint Presentation</vt:lpstr>
      <vt:lpstr>Kas ir «līderis manī»?</vt:lpstr>
      <vt:lpstr>Kas ir «līderis manī»?</vt:lpstr>
      <vt:lpstr>LiM izglītības iestāžu statuss</vt:lpstr>
      <vt:lpstr>Kā notiek pārmaiņu procesa “Līderis manī” ieviešana izglītības iestādē?</vt:lpstr>
      <vt:lpstr>Personiskā līderība</vt:lpstr>
      <vt:lpstr>Kas ir 7 personiskās līderības stratēģijas un 20 taktikas, kuras skolēni apgūst?</vt:lpstr>
      <vt:lpstr>Kas ir 7 personiskās līderības stratēģijas  un 20 taktikas, kuras skolēni apgūst?</vt:lpstr>
      <vt:lpstr>Kas ir 7 personiskās līderības stratēģijas  un 20 taktikas, kuras skolēni apgūst?</vt:lpstr>
      <vt:lpstr>Kas ir 7 personiskās līderības stratēģijas  un 20 taktikas, kuras skolēni apgūst?</vt:lpstr>
      <vt:lpstr>Kas ir 7 personiskās līderības stratēģijas  un 20 taktikas, kuras skolēni apgūst?</vt:lpstr>
      <vt:lpstr>Kas ir 7 personiskās līderības stratēģijas  un 20 taktikas, kuras skolēni apgūst?</vt:lpstr>
      <vt:lpstr>Kas ir 7 personiskās līderības stratēģijas  un 20 taktikas, kuras skolēni apgūst?</vt:lpstr>
      <vt:lpstr>Kas ir 7 personiskās līderības stratēģijas  un 20 taktikas, kuras skolēni apgūst?</vt:lpstr>
      <vt:lpstr>PowerPoint Presentation</vt:lpstr>
      <vt:lpstr>Kā “Līderis manī” saistās ar mācību satura apguvi?</vt:lpstr>
      <vt:lpstr>Skolēna skatu punkts</vt:lpstr>
      <vt:lpstr>LiM 2024./2025.</vt:lpstr>
      <vt:lpstr>LiM 2024./2025.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Personības Pārmaiņu process “Līderis manī”</dc:title>
  <dc:creator>Zanete Apsite</dc:creator>
  <cp:lastModifiedBy>Zanete Apsite</cp:lastModifiedBy>
  <cp:revision>21</cp:revision>
  <dcterms:created xsi:type="dcterms:W3CDTF">2023-08-29T16:30:09Z</dcterms:created>
  <dcterms:modified xsi:type="dcterms:W3CDTF">2025-01-02T16:49:26Z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0x010100ED5D0877BB52D847834826FC2AC8F124</vt:lpwstr>
  </property>
  <property fmtid="{D5CDD505-2E9C-101B-9397-08002B2CF9AE}" pid="3" name="MediaServiceImageTags">
    <vt:lpwstr/>
  </property>
</Properties>
</file>